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4630400" cy="8229600"/>
  <p:notesSz cx="8229600" cy="14630400"/>
  <p:embeddedFontLst>
    <p:embeddedFont>
      <p:font typeface="Brygada 1918" panose="020B0604020202020204" charset="0"/>
      <p:regular r:id="rId27"/>
    </p:embeddedFont>
    <p:embeddedFont>
      <p:font typeface="Brygada 1918 Semi Bold" panose="020B0604020202020204" charset="0"/>
      <p:regular r:id="rId28"/>
    </p:embeddedFon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5" d="100"/>
          <a:sy n="55" d="100"/>
        </p:scale>
        <p:origin x="6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385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Ahmadx9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linkedin.com/in/ahmad-sameer-17b339371/" TargetMode="External"/><Relationship Id="rId5" Type="http://schemas.openxmlformats.org/officeDocument/2006/relationships/image" Target="../media/image3.png"/><Relationship Id="rId4" Type="http://schemas.openxmlformats.org/officeDocument/2006/relationships/hyperlink" Target="https://www.codealpha.tech/"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5.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hyperlink" Target="https://www.linkedin.com/in/ahmad-sameer-17b339371/"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hyperlink" Target="https://www.codealpha.tech/" TargetMode="External"/><Relationship Id="rId4" Type="http://schemas.openxmlformats.org/officeDocument/2006/relationships/hyperlink" Target="https://github.com/Ahmadx9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keepnetlabs.com/blog/top-phishing-statistics-and-trends-you-must-know" TargetMode="External"/><Relationship Id="rId3" Type="http://schemas.openxmlformats.org/officeDocument/2006/relationships/hyperlink" Target="https://www.cisa.gov/sites/default/files/2023-10/Phishing%20Guidance%20-%20Stopping%20the%20Attack%20Cycle%20at%20Phase%20One_508c.pdf" TargetMode="External"/><Relationship Id="rId7" Type="http://schemas.openxmlformats.org/officeDocument/2006/relationships/hyperlink" Target="https://secureframe.com/blog/phishing-attack-statistics"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hyperlink" Target="https://www.phishing.org/phishing-resources" TargetMode="External"/><Relationship Id="rId11" Type="http://schemas.openxmlformats.org/officeDocument/2006/relationships/image" Target="../media/image5.png"/><Relationship Id="rId5" Type="http://schemas.openxmlformats.org/officeDocument/2006/relationships/hyperlink" Target="https://www.defendify.com/blog/phishing-awareness-training-for-employees/" TargetMode="External"/><Relationship Id="rId10" Type="http://schemas.openxmlformats.org/officeDocument/2006/relationships/hyperlink" Target="https://www.ijraset.com/research-paper/social-engineering-techniques-in-cybersecurity" TargetMode="External"/><Relationship Id="rId4" Type="http://schemas.openxmlformats.org/officeDocument/2006/relationships/hyperlink" Target="https://www.ncsc.gov.uk/guidance/phishing" TargetMode="External"/><Relationship Id="rId9" Type="http://schemas.openxmlformats.org/officeDocument/2006/relationships/hyperlink" Target="https://hoxhunt.com/guide/phishing-trends-repo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35436" y="1074778"/>
            <a:ext cx="7556421" cy="1711642"/>
          </a:xfrm>
          <a:prstGeom prst="rect">
            <a:avLst/>
          </a:prstGeom>
          <a:noFill/>
          <a:ln/>
          <a:effectLst>
            <a:outerShdw blurRad="50800" dist="38100" algn="l" rotWithShape="0">
              <a:prstClr val="black">
                <a:alpha val="40000"/>
              </a:prstClr>
            </a:outerShdw>
          </a:effectLst>
        </p:spPr>
        <p:txBody>
          <a:bodyPr wrap="square" lIns="0" tIns="0" rIns="0" bIns="0" rtlCol="0" anchor="t"/>
          <a:lstStyle/>
          <a:p>
            <a:pPr marL="0" indent="0" algn="l">
              <a:lnSpc>
                <a:spcPts val="6700"/>
              </a:lnSpc>
              <a:buNone/>
            </a:pPr>
            <a:r>
              <a:rPr lang="en-US" sz="5350" dirty="0">
                <a:solidFill>
                  <a:srgbClr val="403011"/>
                </a:solidFill>
                <a:latin typeface="Brygada 1918 Semi Bold" pitchFamily="34" charset="0"/>
                <a:ea typeface="Brygada 1918 Semi Bold" pitchFamily="34" charset="-122"/>
                <a:cs typeface="Brygada 1918 Semi Bold" pitchFamily="34" charset="-120"/>
              </a:rPr>
              <a:t>Phishing Awareness Training</a:t>
            </a:r>
            <a:endParaRPr lang="en-US" sz="5350" dirty="0"/>
          </a:p>
        </p:txBody>
      </p:sp>
      <p:sp>
        <p:nvSpPr>
          <p:cNvPr id="4" name="Text 1"/>
          <p:cNvSpPr/>
          <p:nvPr/>
        </p:nvSpPr>
        <p:spPr>
          <a:xfrm>
            <a:off x="793790" y="2946172"/>
            <a:ext cx="5998607" cy="496133"/>
          </a:xfrm>
          <a:prstGeom prst="rect">
            <a:avLst/>
          </a:prstGeom>
          <a:noFill/>
          <a:ln/>
        </p:spPr>
        <p:txBody>
          <a:bodyPr wrap="none" lIns="0" tIns="0" rIns="0" bIns="0" rtlCol="0" anchor="t"/>
          <a:lstStyle/>
          <a:p>
            <a:pPr marL="0" indent="0" algn="l">
              <a:lnSpc>
                <a:spcPts val="3900"/>
              </a:lnSpc>
              <a:buNone/>
            </a:pPr>
            <a:r>
              <a:rPr lang="en-US" sz="3100" dirty="0">
                <a:solidFill>
                  <a:srgbClr val="403011"/>
                </a:solidFill>
                <a:latin typeface="Brygada 1918 Semi Bold" pitchFamily="34" charset="0"/>
                <a:ea typeface="Brygada 1918 Semi Bold" pitchFamily="34" charset="-122"/>
                <a:cs typeface="Brygada 1918 Semi Bold" pitchFamily="34" charset="-120"/>
              </a:rPr>
              <a:t>Securing Our Digital Front Door</a:t>
            </a:r>
            <a:endParaRPr lang="en-US" sz="3100" dirty="0"/>
          </a:p>
        </p:txBody>
      </p:sp>
      <p:sp>
        <p:nvSpPr>
          <p:cNvPr id="5" name="Text 2"/>
          <p:cNvSpPr/>
          <p:nvPr/>
        </p:nvSpPr>
        <p:spPr>
          <a:xfrm>
            <a:off x="793790" y="4827984"/>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6" name="Text 3"/>
          <p:cNvSpPr/>
          <p:nvPr/>
        </p:nvSpPr>
        <p:spPr>
          <a:xfrm>
            <a:off x="635436" y="7047505"/>
            <a:ext cx="3619857" cy="372070"/>
          </a:xfrm>
          <a:prstGeom prst="rect">
            <a:avLst/>
          </a:prstGeom>
          <a:noFill/>
          <a:ln/>
        </p:spPr>
        <p:txBody>
          <a:bodyPr wrap="none" lIns="0" tIns="0" rIns="0" bIns="0" rtlCol="0" anchor="t"/>
          <a:lstStyle/>
          <a:p>
            <a:pPr marL="0" indent="0" algn="l">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Organization:</a:t>
            </a:r>
            <a:r>
              <a:rPr lang="en-US" sz="2300" u="sng" dirty="0">
                <a:solidFill>
                  <a:srgbClr val="626C3B"/>
                </a:solidFill>
                <a:latin typeface="Brygada 1918 Semi Bold" pitchFamily="34" charset="0"/>
                <a:ea typeface="Brygada 1918 Semi Bold" pitchFamily="34" charset="-122"/>
                <a:cs typeface="Brygada 1918 Semi Bold" pitchFamily="34" charset="-120"/>
                <a:hlinkClick r:id="rId4">
                  <a:extLst>
                    <a:ext uri="{A12FA001-AC4F-418D-AE19-62706E023703}">
                      <ahyp:hlinkClr xmlns:ahyp="http://schemas.microsoft.com/office/drawing/2018/hyperlinkcolor" val="tx"/>
                    </a:ext>
                  </a:extLst>
                </a:hlinkClick>
              </a:rPr>
              <a:t> Code Alpha</a:t>
            </a:r>
            <a:endParaRPr lang="en-US" sz="2300" dirty="0"/>
          </a:p>
        </p:txBody>
      </p:sp>
      <p:sp>
        <p:nvSpPr>
          <p:cNvPr id="7" name="Text 4"/>
          <p:cNvSpPr/>
          <p:nvPr/>
        </p:nvSpPr>
        <p:spPr>
          <a:xfrm>
            <a:off x="635436" y="7445554"/>
            <a:ext cx="3066217" cy="310158"/>
          </a:xfrm>
          <a:prstGeom prst="rect">
            <a:avLst/>
          </a:prstGeom>
          <a:noFill/>
          <a:ln/>
        </p:spPr>
        <p:txBody>
          <a:bodyPr wrap="none" lIns="0" tIns="0" rIns="0" bIns="0" rtlCol="0" anchor="t"/>
          <a:lstStyle/>
          <a:p>
            <a:pPr marL="0" indent="0" algn="l">
              <a:lnSpc>
                <a:spcPts val="2400"/>
              </a:lnSpc>
              <a:buNone/>
            </a:pPr>
            <a:r>
              <a:rPr lang="en-US" sz="1950" dirty="0">
                <a:solidFill>
                  <a:srgbClr val="403011"/>
                </a:solidFill>
                <a:latin typeface="Brygada 1918 Semi Bold" pitchFamily="34" charset="0"/>
                <a:ea typeface="Brygada 1918 Semi Bold" pitchFamily="34" charset="-122"/>
                <a:cs typeface="Brygada 1918 Semi Bold" pitchFamily="34" charset="-120"/>
              </a:rPr>
              <a:t>Presenter: Ahmad Sameer</a:t>
            </a:r>
            <a:endParaRPr lang="en-US" sz="1950" dirty="0"/>
          </a:p>
        </p:txBody>
      </p:sp>
      <p:pic>
        <p:nvPicPr>
          <p:cNvPr id="8" name="Picture 7">
            <a:extLst>
              <a:ext uri="{FF2B5EF4-FFF2-40B4-BE49-F238E27FC236}">
                <a16:creationId xmlns:a16="http://schemas.microsoft.com/office/drawing/2014/main" id="{B363282F-823C-407C-A89C-3717E6A54F6E}"/>
              </a:ext>
            </a:extLst>
          </p:cNvPr>
          <p:cNvPicPr>
            <a:picLocks noChangeAspect="1"/>
          </p:cNvPicPr>
          <p:nvPr/>
        </p:nvPicPr>
        <p:blipFill>
          <a:blip r:embed="rId5"/>
          <a:stretch>
            <a:fillRect/>
          </a:stretch>
        </p:blipFill>
        <p:spPr>
          <a:xfrm>
            <a:off x="716795" y="3770459"/>
            <a:ext cx="7076996" cy="2747982"/>
          </a:xfrm>
          <a:prstGeom prst="rect">
            <a:avLst/>
          </a:prstGeom>
          <a:ln>
            <a:noFill/>
          </a:ln>
          <a:effectLst>
            <a:outerShdw blurRad="292100" dist="139700" dir="2700000" algn="tl" rotWithShape="0">
              <a:srgbClr val="333333">
                <a:alpha val="65000"/>
              </a:srgbClr>
            </a:outerShdw>
          </a:effectLst>
        </p:spPr>
      </p:pic>
      <p:sp>
        <p:nvSpPr>
          <p:cNvPr id="9" name="Text 4">
            <a:extLst>
              <a:ext uri="{FF2B5EF4-FFF2-40B4-BE49-F238E27FC236}">
                <a16:creationId xmlns:a16="http://schemas.microsoft.com/office/drawing/2014/main" id="{85351AB2-10EF-46B4-B285-F052D9FC5672}"/>
              </a:ext>
            </a:extLst>
          </p:cNvPr>
          <p:cNvSpPr/>
          <p:nvPr/>
        </p:nvSpPr>
        <p:spPr>
          <a:xfrm>
            <a:off x="500082" y="7703390"/>
            <a:ext cx="2386957" cy="504007"/>
          </a:xfrm>
          <a:prstGeom prst="rect">
            <a:avLst/>
          </a:prstGeom>
          <a:noFill/>
          <a:ln/>
        </p:spPr>
        <p:txBody>
          <a:bodyPr wrap="none" lIns="0" tIns="0" rIns="0" bIns="0" rtlCol="0" anchor="t"/>
          <a:lstStyle/>
          <a:p>
            <a:pPr marL="0" indent="0" algn="ctr">
              <a:lnSpc>
                <a:spcPts val="3100"/>
              </a:lnSpc>
              <a:buNone/>
            </a:pPr>
            <a:r>
              <a:rPr lang="en-US" sz="1950" b="1" dirty="0">
                <a:solidFill>
                  <a:srgbClr val="626C3B"/>
                </a:solidFill>
                <a:latin typeface="Brygada 1918" pitchFamily="34" charset="0"/>
                <a:ea typeface="Brygada 1918" pitchFamily="34" charset="-122"/>
                <a:cs typeface="Brygada 1918" pitchFamily="34" charset="-120"/>
                <a:hlinkClick r:id="rId6"/>
              </a:rPr>
              <a:t>LinkedIn</a:t>
            </a:r>
            <a:r>
              <a:rPr lang="en-US" sz="1950" b="1" dirty="0">
                <a:solidFill>
                  <a:srgbClr val="626C3B"/>
                </a:solidFill>
                <a:latin typeface="Brygada 1918" pitchFamily="34" charset="0"/>
                <a:ea typeface="Brygada 1918" pitchFamily="34" charset="-122"/>
                <a:cs typeface="Brygada 1918" pitchFamily="34" charset="-120"/>
              </a:rPr>
              <a:t> </a:t>
            </a:r>
            <a:r>
              <a:rPr lang="en-US" sz="1950" b="1" dirty="0">
                <a:solidFill>
                  <a:srgbClr val="403011"/>
                </a:solidFill>
                <a:latin typeface="Brygada 1918" pitchFamily="34" charset="0"/>
                <a:ea typeface="Brygada 1918" pitchFamily="34" charset="-122"/>
                <a:cs typeface="Brygada 1918" pitchFamily="34" charset="-120"/>
              </a:rPr>
              <a:t>| </a:t>
            </a:r>
            <a:r>
              <a:rPr lang="en-US" sz="1950" b="1" dirty="0">
                <a:solidFill>
                  <a:srgbClr val="626C3B"/>
                </a:solidFill>
                <a:latin typeface="Brygada 1918" pitchFamily="34" charset="0"/>
                <a:ea typeface="Brygada 1918" pitchFamily="34" charset="-122"/>
                <a:cs typeface="Brygada 1918" pitchFamily="34" charset="-120"/>
                <a:hlinkClick r:id="rId7"/>
              </a:rPr>
              <a:t>GitHub</a:t>
            </a:r>
            <a:r>
              <a:rPr lang="en-US" sz="1950" b="1" dirty="0">
                <a:solidFill>
                  <a:srgbClr val="626C3B"/>
                </a:solidFill>
                <a:latin typeface="Brygada 1918" pitchFamily="34" charset="0"/>
                <a:ea typeface="Brygada 1918" pitchFamily="34" charset="-122"/>
                <a:cs typeface="Brygada 1918" pitchFamily="34" charset="-120"/>
              </a:rPr>
              <a:t> </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1045" y="806172"/>
            <a:ext cx="3682365" cy="289441"/>
          </a:xfrm>
          <a:prstGeom prst="rect">
            <a:avLst/>
          </a:prstGeom>
          <a:noFill/>
          <a:ln/>
        </p:spPr>
        <p:txBody>
          <a:bodyPr wrap="none" lIns="0" tIns="0" rIns="0" bIns="0" rtlCol="0" anchor="t"/>
          <a:lstStyle/>
          <a:p>
            <a:pPr marL="0" indent="0" algn="l">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RECOGNITION / FAKE WEBSITES</a:t>
            </a:r>
            <a:endParaRPr lang="en-US" sz="1800" dirty="0"/>
          </a:p>
        </p:txBody>
      </p:sp>
      <p:sp>
        <p:nvSpPr>
          <p:cNvPr id="3" name="Text 1"/>
          <p:cNvSpPr/>
          <p:nvPr/>
        </p:nvSpPr>
        <p:spPr>
          <a:xfrm>
            <a:off x="741045" y="1373505"/>
            <a:ext cx="13148310" cy="1597819"/>
          </a:xfrm>
          <a:prstGeom prst="rect">
            <a:avLst/>
          </a:prstGeom>
          <a:noFill/>
          <a:ln/>
          <a:effectLst>
            <a:outerShdw blurRad="50800" dist="38100" dir="2700000" algn="tl" rotWithShape="0">
              <a:prstClr val="black">
                <a:alpha val="40000"/>
              </a:prstClr>
            </a:outerShdw>
          </a:effectLst>
        </p:spPr>
        <p:txBody>
          <a:bodyPr wrap="square" lIns="0" tIns="0" rIns="0" bIns="0" rtlCol="0" anchor="t"/>
          <a:lstStyle/>
          <a:p>
            <a:pPr marL="0" indent="0" algn="l">
              <a:lnSpc>
                <a:spcPts val="6250"/>
              </a:lnSpc>
              <a:buNone/>
            </a:pPr>
            <a:r>
              <a:rPr lang="en-US" sz="5000" dirty="0">
                <a:solidFill>
                  <a:srgbClr val="403011"/>
                </a:solidFill>
                <a:latin typeface="Brygada 1918 Semi Bold" pitchFamily="34" charset="0"/>
                <a:ea typeface="Brygada 1918 Semi Bold" pitchFamily="34" charset="-122"/>
                <a:cs typeface="Brygada 1918 Semi Bold" pitchFamily="34" charset="-120"/>
              </a:rPr>
              <a:t>Spotting Fake Websites: Beyond the Padlock</a:t>
            </a:r>
            <a:endParaRPr lang="en-US" sz="5000" dirty="0"/>
          </a:p>
        </p:txBody>
      </p:sp>
      <p:sp>
        <p:nvSpPr>
          <p:cNvPr id="4" name="Text 2"/>
          <p:cNvSpPr/>
          <p:nvPr/>
        </p:nvSpPr>
        <p:spPr>
          <a:xfrm>
            <a:off x="741045" y="3249216"/>
            <a:ext cx="13148310" cy="592693"/>
          </a:xfrm>
          <a:prstGeom prst="rect">
            <a:avLst/>
          </a:prstGeom>
          <a:noFill/>
          <a:ln/>
        </p:spPr>
        <p:txBody>
          <a:bodyPr wrap="square" lIns="0" tIns="0" rIns="0" bIns="0" rtlCol="0" anchor="t"/>
          <a:lstStyle/>
          <a:p>
            <a:pPr marL="0" indent="0" algn="l">
              <a:lnSpc>
                <a:spcPts val="2300"/>
              </a:lnSpc>
              <a:buNone/>
            </a:pPr>
            <a:r>
              <a:rPr lang="en-US" sz="1450" dirty="0">
                <a:solidFill>
                  <a:srgbClr val="403011"/>
                </a:solidFill>
                <a:latin typeface="Brygada 1918" pitchFamily="34" charset="0"/>
                <a:ea typeface="Brygada 1918" pitchFamily="34" charset="-122"/>
                <a:cs typeface="Brygada 1918" pitchFamily="34" charset="-120"/>
              </a:rPr>
              <a:t>Phishing often relies on directing victims to highly convincing replica websites designed solely to harvest credentials. Knowing what to look for can save your data.</a:t>
            </a:r>
            <a:endParaRPr lang="en-US" sz="1450" dirty="0"/>
          </a:p>
        </p:txBody>
      </p:sp>
      <p:sp>
        <p:nvSpPr>
          <p:cNvPr id="5" name="Shape 3"/>
          <p:cNvSpPr/>
          <p:nvPr/>
        </p:nvSpPr>
        <p:spPr>
          <a:xfrm>
            <a:off x="741045" y="4050268"/>
            <a:ext cx="416838" cy="416838"/>
          </a:xfrm>
          <a:prstGeom prst="roundRect">
            <a:avLst>
              <a:gd name="adj" fmla="val 66668"/>
            </a:avLst>
          </a:prstGeom>
          <a:solidFill>
            <a:srgbClr val="626C3B"/>
          </a:solidFill>
          <a:ln w="7620">
            <a:solidFill>
              <a:srgbClr val="7B8554"/>
            </a:solidFill>
            <a:prstDash val="solid"/>
          </a:ln>
        </p:spPr>
      </p:sp>
      <p:sp>
        <p:nvSpPr>
          <p:cNvPr id="6" name="Text 4"/>
          <p:cNvSpPr/>
          <p:nvPr/>
        </p:nvSpPr>
        <p:spPr>
          <a:xfrm>
            <a:off x="810458" y="4084975"/>
            <a:ext cx="277892" cy="347305"/>
          </a:xfrm>
          <a:prstGeom prst="rect">
            <a:avLst/>
          </a:prstGeom>
          <a:noFill/>
          <a:ln/>
          <a:effectLst>
            <a:outerShdw blurRad="50800" dist="38100" dir="5400000" algn="t" rotWithShape="0">
              <a:prstClr val="black">
                <a:alpha val="40000"/>
              </a:prstClr>
            </a:outerShdw>
          </a:effectLst>
        </p:spPr>
        <p:txBody>
          <a:bodyPr wrap="none" lIns="0" tIns="0" rIns="0" bIns="0" rtlCol="0" anchor="t"/>
          <a:lstStyle/>
          <a:p>
            <a:pPr marL="0" indent="0" algn="ctr">
              <a:lnSpc>
                <a:spcPts val="2150"/>
              </a:lnSpc>
              <a:buNone/>
            </a:pPr>
            <a:r>
              <a:rPr lang="en-US" sz="2150" dirty="0">
                <a:solidFill>
                  <a:srgbClr val="FFFFFF"/>
                </a:solidFill>
                <a:latin typeface="Brygada 1918 Semi Bold" pitchFamily="34" charset="0"/>
                <a:ea typeface="Brygada 1918 Semi Bold" pitchFamily="34" charset="-122"/>
                <a:cs typeface="Brygada 1918 Semi Bold" pitchFamily="34" charset="-120"/>
              </a:rPr>
              <a:t>1</a:t>
            </a:r>
            <a:endParaRPr lang="en-US" sz="2150" dirty="0"/>
          </a:p>
        </p:txBody>
      </p:sp>
      <p:sp>
        <p:nvSpPr>
          <p:cNvPr id="7" name="Text 5"/>
          <p:cNvSpPr/>
          <p:nvPr/>
        </p:nvSpPr>
        <p:spPr>
          <a:xfrm>
            <a:off x="1343144" y="4113847"/>
            <a:ext cx="3660577" cy="289441"/>
          </a:xfrm>
          <a:prstGeom prst="rect">
            <a:avLst/>
          </a:prstGeom>
          <a:noFill/>
          <a:ln/>
        </p:spPr>
        <p:txBody>
          <a:bodyPr wrap="none" lIns="0" tIns="0" rIns="0" bIns="0" rtlCol="0" anchor="t"/>
          <a:lstStyle/>
          <a:p>
            <a:pPr marL="0" indent="0" algn="l">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Verify the URL in the Address Bar</a:t>
            </a:r>
            <a:endParaRPr lang="en-US" sz="1800" dirty="0"/>
          </a:p>
        </p:txBody>
      </p:sp>
      <p:sp>
        <p:nvSpPr>
          <p:cNvPr id="8" name="Text 6"/>
          <p:cNvSpPr/>
          <p:nvPr/>
        </p:nvSpPr>
        <p:spPr>
          <a:xfrm>
            <a:off x="1343144" y="4514374"/>
            <a:ext cx="5856208" cy="904280"/>
          </a:xfrm>
          <a:prstGeom prst="rect">
            <a:avLst/>
          </a:prstGeom>
          <a:noFill/>
          <a:ln/>
        </p:spPr>
        <p:txBody>
          <a:bodyPr wrap="square" lIns="0" tIns="0" rIns="0" bIns="0" rtlCol="0" anchor="t"/>
          <a:lstStyle/>
          <a:p>
            <a:pPr marL="0" indent="0" algn="l">
              <a:lnSpc>
                <a:spcPts val="2300"/>
              </a:lnSpc>
              <a:buNone/>
            </a:pPr>
            <a:r>
              <a:rPr lang="en-US" sz="1450" dirty="0">
                <a:solidFill>
                  <a:srgbClr val="403011"/>
                </a:solidFill>
                <a:latin typeface="Brygada 1918" pitchFamily="34" charset="0"/>
                <a:ea typeface="Brygada 1918" pitchFamily="34" charset="-122"/>
                <a:cs typeface="Brygada 1918" pitchFamily="34" charset="-120"/>
              </a:rPr>
              <a:t>Look closely at the domain name. Phishers use common tricks like adding hyphens, substituting letters (e.g., </a:t>
            </a:r>
            <a:r>
              <a:rPr lang="en-US" sz="1450" dirty="0">
                <a:solidFill>
                  <a:srgbClr val="403011"/>
                </a:solidFill>
                <a:highlight>
                  <a:srgbClr val="E9DEC7"/>
                </a:highlight>
                <a:latin typeface="Consolas" pitchFamily="34" charset="0"/>
                <a:ea typeface="Consolas" pitchFamily="34" charset="-122"/>
                <a:cs typeface="Consolas" pitchFamily="34" charset="-120"/>
              </a:rPr>
              <a:t>appl3.com</a:t>
            </a:r>
            <a:r>
              <a:rPr lang="en-US" sz="1450" dirty="0">
                <a:solidFill>
                  <a:srgbClr val="403011"/>
                </a:solidFill>
                <a:latin typeface="Brygada 1918" pitchFamily="34" charset="0"/>
                <a:ea typeface="Brygada 1918" pitchFamily="34" charset="-122"/>
                <a:cs typeface="Brygada 1918" pitchFamily="34" charset="-120"/>
              </a:rPr>
              <a:t>), or adding subdomains (e.g., </a:t>
            </a:r>
            <a:r>
              <a:rPr lang="en-US" sz="1450" dirty="0">
                <a:solidFill>
                  <a:srgbClr val="403011"/>
                </a:solidFill>
                <a:highlight>
                  <a:srgbClr val="E9DEC7"/>
                </a:highlight>
                <a:latin typeface="Consolas" pitchFamily="34" charset="0"/>
                <a:ea typeface="Consolas" pitchFamily="34" charset="-122"/>
                <a:cs typeface="Consolas" pitchFamily="34" charset="-120"/>
              </a:rPr>
              <a:t>bank.login-secure.com</a:t>
            </a:r>
            <a:r>
              <a:rPr lang="en-US" sz="1450" dirty="0">
                <a:solidFill>
                  <a:srgbClr val="403011"/>
                </a:solidFill>
                <a:latin typeface="Brygada 1918" pitchFamily="34" charset="0"/>
                <a:ea typeface="Brygada 1918" pitchFamily="34" charset="-122"/>
                <a:cs typeface="Brygada 1918" pitchFamily="34" charset="-120"/>
              </a:rPr>
              <a:t>).</a:t>
            </a:r>
            <a:endParaRPr lang="en-US" sz="1450" dirty="0"/>
          </a:p>
        </p:txBody>
      </p:sp>
      <p:sp>
        <p:nvSpPr>
          <p:cNvPr id="9" name="Shape 7"/>
          <p:cNvSpPr/>
          <p:nvPr/>
        </p:nvSpPr>
        <p:spPr>
          <a:xfrm>
            <a:off x="7430929" y="4050268"/>
            <a:ext cx="416838" cy="416838"/>
          </a:xfrm>
          <a:prstGeom prst="roundRect">
            <a:avLst>
              <a:gd name="adj" fmla="val 66668"/>
            </a:avLst>
          </a:prstGeom>
          <a:solidFill>
            <a:srgbClr val="83792E"/>
          </a:solidFill>
          <a:ln w="7620">
            <a:solidFill>
              <a:srgbClr val="9C9247"/>
            </a:solidFill>
            <a:prstDash val="solid"/>
          </a:ln>
        </p:spPr>
      </p:sp>
      <p:sp>
        <p:nvSpPr>
          <p:cNvPr id="10" name="Text 8"/>
          <p:cNvSpPr/>
          <p:nvPr/>
        </p:nvSpPr>
        <p:spPr>
          <a:xfrm>
            <a:off x="7500342" y="4084975"/>
            <a:ext cx="277892" cy="347305"/>
          </a:xfrm>
          <a:prstGeom prst="rect">
            <a:avLst/>
          </a:prstGeom>
          <a:noFill/>
          <a:ln/>
          <a:effectLst>
            <a:outerShdw blurRad="50800" dist="38100" dir="5400000" algn="t" rotWithShape="0">
              <a:prstClr val="black">
                <a:alpha val="40000"/>
              </a:prstClr>
            </a:outerShdw>
          </a:effectLst>
        </p:spPr>
        <p:txBody>
          <a:bodyPr wrap="none" lIns="0" tIns="0" rIns="0" bIns="0" rtlCol="0" anchor="t"/>
          <a:lstStyle/>
          <a:p>
            <a:pPr marL="0" indent="0" algn="ctr">
              <a:lnSpc>
                <a:spcPts val="2150"/>
              </a:lnSpc>
              <a:buNone/>
            </a:pPr>
            <a:r>
              <a:rPr lang="en-US" sz="2150" dirty="0">
                <a:solidFill>
                  <a:srgbClr val="FFFFFF"/>
                </a:solidFill>
                <a:latin typeface="Brygada 1918 Semi Bold" pitchFamily="34" charset="0"/>
                <a:ea typeface="Brygada 1918 Semi Bold" pitchFamily="34" charset="-122"/>
                <a:cs typeface="Brygada 1918 Semi Bold" pitchFamily="34" charset="-120"/>
              </a:rPr>
              <a:t>2</a:t>
            </a:r>
            <a:endParaRPr lang="en-US" sz="2150" dirty="0"/>
          </a:p>
        </p:txBody>
      </p:sp>
      <p:sp>
        <p:nvSpPr>
          <p:cNvPr id="11" name="Text 9"/>
          <p:cNvSpPr/>
          <p:nvPr/>
        </p:nvSpPr>
        <p:spPr>
          <a:xfrm>
            <a:off x="8033028" y="4113847"/>
            <a:ext cx="3502700" cy="289441"/>
          </a:xfrm>
          <a:prstGeom prst="rect">
            <a:avLst/>
          </a:prstGeom>
          <a:noFill/>
          <a:ln/>
        </p:spPr>
        <p:txBody>
          <a:bodyPr wrap="none" lIns="0" tIns="0" rIns="0" bIns="0" rtlCol="0" anchor="t"/>
          <a:lstStyle/>
          <a:p>
            <a:pPr marL="0" indent="0" algn="l">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HTTPS and Security Certificates</a:t>
            </a:r>
            <a:endParaRPr lang="en-US" sz="1800" dirty="0"/>
          </a:p>
        </p:txBody>
      </p:sp>
      <p:sp>
        <p:nvSpPr>
          <p:cNvPr id="12" name="Text 10"/>
          <p:cNvSpPr/>
          <p:nvPr/>
        </p:nvSpPr>
        <p:spPr>
          <a:xfrm>
            <a:off x="8033028" y="4514374"/>
            <a:ext cx="5856327" cy="1185386"/>
          </a:xfrm>
          <a:prstGeom prst="rect">
            <a:avLst/>
          </a:prstGeom>
          <a:noFill/>
          <a:ln/>
        </p:spPr>
        <p:txBody>
          <a:bodyPr wrap="square" lIns="0" tIns="0" rIns="0" bIns="0" rtlCol="0" anchor="t"/>
          <a:lstStyle/>
          <a:p>
            <a:pPr marL="0" indent="0" algn="l">
              <a:lnSpc>
                <a:spcPts val="2300"/>
              </a:lnSpc>
              <a:buNone/>
            </a:pPr>
            <a:r>
              <a:rPr lang="en-US" sz="1450" dirty="0">
                <a:solidFill>
                  <a:srgbClr val="403011"/>
                </a:solidFill>
                <a:latin typeface="Brygada 1918" pitchFamily="34" charset="0"/>
                <a:ea typeface="Brygada 1918" pitchFamily="34" charset="-122"/>
                <a:cs typeface="Brygada 1918" pitchFamily="34" charset="-120"/>
              </a:rPr>
              <a:t>While the 'HTTPS' (padlock icon) indicates encrypted traffic, it is no longer a guarantee of safety. Free SSL certificates mean many phishing sites now use HTTPS. Look for Extended Validation (EV) certificates for financial sites, which display the company name.</a:t>
            </a:r>
            <a:endParaRPr lang="en-US" sz="1450" dirty="0"/>
          </a:p>
        </p:txBody>
      </p:sp>
      <p:sp>
        <p:nvSpPr>
          <p:cNvPr id="13" name="Shape 11"/>
          <p:cNvSpPr/>
          <p:nvPr/>
        </p:nvSpPr>
        <p:spPr>
          <a:xfrm>
            <a:off x="741045" y="6070283"/>
            <a:ext cx="416838" cy="416838"/>
          </a:xfrm>
          <a:prstGeom prst="roundRect">
            <a:avLst>
              <a:gd name="adj" fmla="val 66668"/>
            </a:avLst>
          </a:prstGeom>
          <a:solidFill>
            <a:srgbClr val="E8AF3B"/>
          </a:solidFill>
          <a:ln w="7620">
            <a:solidFill>
              <a:srgbClr val="CE9521"/>
            </a:solidFill>
            <a:prstDash val="solid"/>
          </a:ln>
          <a:effectLst>
            <a:outerShdw blurRad="50800" dist="38100" dir="5400000" algn="t" rotWithShape="0">
              <a:prstClr val="black">
                <a:alpha val="40000"/>
              </a:prstClr>
            </a:outerShdw>
          </a:effectLst>
        </p:spPr>
      </p:sp>
      <p:sp>
        <p:nvSpPr>
          <p:cNvPr id="14" name="Text 12"/>
          <p:cNvSpPr/>
          <p:nvPr/>
        </p:nvSpPr>
        <p:spPr>
          <a:xfrm>
            <a:off x="810458" y="6104989"/>
            <a:ext cx="277892" cy="347305"/>
          </a:xfrm>
          <a:prstGeom prst="rect">
            <a:avLst/>
          </a:prstGeom>
          <a:noFill/>
          <a:ln/>
        </p:spPr>
        <p:txBody>
          <a:bodyPr wrap="none" lIns="0" tIns="0" rIns="0" bIns="0" rtlCol="0" anchor="t"/>
          <a:lstStyle/>
          <a:p>
            <a:pPr marL="0" indent="0" algn="ctr">
              <a:lnSpc>
                <a:spcPts val="2150"/>
              </a:lnSpc>
              <a:buNone/>
            </a:pPr>
            <a:r>
              <a:rPr lang="en-US" sz="2150" dirty="0">
                <a:solidFill>
                  <a:srgbClr val="000000"/>
                </a:solidFill>
                <a:latin typeface="Brygada 1918 Semi Bold" pitchFamily="34" charset="0"/>
                <a:ea typeface="Brygada 1918 Semi Bold" pitchFamily="34" charset="-122"/>
                <a:cs typeface="Brygada 1918 Semi Bold" pitchFamily="34" charset="-120"/>
              </a:rPr>
              <a:t>3</a:t>
            </a:r>
            <a:endParaRPr lang="en-US" sz="2150" dirty="0"/>
          </a:p>
        </p:txBody>
      </p:sp>
      <p:sp>
        <p:nvSpPr>
          <p:cNvPr id="15" name="Text 13"/>
          <p:cNvSpPr/>
          <p:nvPr/>
        </p:nvSpPr>
        <p:spPr>
          <a:xfrm>
            <a:off x="1343144" y="6133862"/>
            <a:ext cx="2439591" cy="289441"/>
          </a:xfrm>
          <a:prstGeom prst="rect">
            <a:avLst/>
          </a:prstGeom>
          <a:noFill/>
          <a:ln/>
        </p:spPr>
        <p:txBody>
          <a:bodyPr wrap="none" lIns="0" tIns="0" rIns="0" bIns="0" rtlCol="0" anchor="t"/>
          <a:lstStyle/>
          <a:p>
            <a:pPr marL="0" indent="0" algn="l">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Visual Inconsistencies</a:t>
            </a:r>
            <a:endParaRPr lang="en-US" sz="1800" dirty="0"/>
          </a:p>
        </p:txBody>
      </p:sp>
      <p:sp>
        <p:nvSpPr>
          <p:cNvPr id="16" name="Text 14"/>
          <p:cNvSpPr/>
          <p:nvPr/>
        </p:nvSpPr>
        <p:spPr>
          <a:xfrm>
            <a:off x="1343144" y="6534388"/>
            <a:ext cx="5856208" cy="889040"/>
          </a:xfrm>
          <a:prstGeom prst="rect">
            <a:avLst/>
          </a:prstGeom>
          <a:noFill/>
          <a:ln/>
        </p:spPr>
        <p:txBody>
          <a:bodyPr wrap="square" lIns="0" tIns="0" rIns="0" bIns="0" rtlCol="0" anchor="t"/>
          <a:lstStyle/>
          <a:p>
            <a:pPr marL="0" indent="0" algn="l">
              <a:lnSpc>
                <a:spcPts val="2300"/>
              </a:lnSpc>
              <a:buNone/>
            </a:pPr>
            <a:r>
              <a:rPr lang="en-US" sz="1450" dirty="0">
                <a:solidFill>
                  <a:srgbClr val="403011"/>
                </a:solidFill>
                <a:latin typeface="Brygada 1918" pitchFamily="34" charset="0"/>
                <a:ea typeface="Brygada 1918" pitchFamily="34" charset="-122"/>
                <a:cs typeface="Brygada 1918" pitchFamily="34" charset="-120"/>
              </a:rPr>
              <a:t>If a website looks unprofessional, has poor grammar, or subtle color/logo differences compared to the official site, exit immediately. Attackers are good, but rarely perfect, at replication.</a:t>
            </a:r>
            <a:endParaRPr lang="en-US" sz="1450" dirty="0"/>
          </a:p>
        </p:txBody>
      </p:sp>
      <p:sp>
        <p:nvSpPr>
          <p:cNvPr id="17" name="Shape 15"/>
          <p:cNvSpPr/>
          <p:nvPr/>
        </p:nvSpPr>
        <p:spPr>
          <a:xfrm>
            <a:off x="7430929" y="6070283"/>
            <a:ext cx="416838" cy="416838"/>
          </a:xfrm>
          <a:prstGeom prst="roundRect">
            <a:avLst>
              <a:gd name="adj" fmla="val 66668"/>
            </a:avLst>
          </a:prstGeom>
          <a:solidFill>
            <a:srgbClr val="CC914D"/>
          </a:solidFill>
          <a:ln w="7620">
            <a:solidFill>
              <a:srgbClr val="B27733"/>
            </a:solidFill>
            <a:prstDash val="solid"/>
          </a:ln>
          <a:effectLst>
            <a:outerShdw blurRad="50800" dist="38100" dir="5400000" algn="t" rotWithShape="0">
              <a:prstClr val="black">
                <a:alpha val="40000"/>
              </a:prstClr>
            </a:outerShdw>
          </a:effectLst>
        </p:spPr>
      </p:sp>
      <p:sp>
        <p:nvSpPr>
          <p:cNvPr id="18" name="Text 16"/>
          <p:cNvSpPr/>
          <p:nvPr/>
        </p:nvSpPr>
        <p:spPr>
          <a:xfrm>
            <a:off x="7500342" y="6104989"/>
            <a:ext cx="277892" cy="347305"/>
          </a:xfrm>
          <a:prstGeom prst="rect">
            <a:avLst/>
          </a:prstGeom>
          <a:noFill/>
          <a:ln/>
        </p:spPr>
        <p:txBody>
          <a:bodyPr wrap="none" lIns="0" tIns="0" rIns="0" bIns="0" rtlCol="0" anchor="t"/>
          <a:lstStyle/>
          <a:p>
            <a:pPr marL="0" indent="0" algn="ctr">
              <a:lnSpc>
                <a:spcPts val="2150"/>
              </a:lnSpc>
              <a:buNone/>
            </a:pPr>
            <a:r>
              <a:rPr lang="en-US" sz="2150" dirty="0">
                <a:solidFill>
                  <a:srgbClr val="000000"/>
                </a:solidFill>
                <a:latin typeface="Brygada 1918 Semi Bold" pitchFamily="34" charset="0"/>
                <a:ea typeface="Brygada 1918 Semi Bold" pitchFamily="34" charset="-122"/>
                <a:cs typeface="Brygada 1918 Semi Bold" pitchFamily="34" charset="-120"/>
              </a:rPr>
              <a:t>4</a:t>
            </a:r>
            <a:endParaRPr lang="en-US" sz="2150" dirty="0"/>
          </a:p>
        </p:txBody>
      </p:sp>
      <p:sp>
        <p:nvSpPr>
          <p:cNvPr id="19" name="Text 17"/>
          <p:cNvSpPr/>
          <p:nvPr/>
        </p:nvSpPr>
        <p:spPr>
          <a:xfrm>
            <a:off x="8033028" y="6133862"/>
            <a:ext cx="2758797" cy="289441"/>
          </a:xfrm>
          <a:prstGeom prst="rect">
            <a:avLst/>
          </a:prstGeom>
          <a:noFill/>
          <a:ln/>
        </p:spPr>
        <p:txBody>
          <a:bodyPr wrap="none" lIns="0" tIns="0" rIns="0" bIns="0" rtlCol="0" anchor="t"/>
          <a:lstStyle/>
          <a:p>
            <a:pPr marL="0" indent="0" algn="l">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Safe Navigation Practices</a:t>
            </a:r>
            <a:endParaRPr lang="en-US" sz="1800" dirty="0"/>
          </a:p>
        </p:txBody>
      </p:sp>
      <p:sp>
        <p:nvSpPr>
          <p:cNvPr id="20" name="Text 18"/>
          <p:cNvSpPr/>
          <p:nvPr/>
        </p:nvSpPr>
        <p:spPr>
          <a:xfrm>
            <a:off x="8033028" y="6534388"/>
            <a:ext cx="5856327" cy="889040"/>
          </a:xfrm>
          <a:prstGeom prst="rect">
            <a:avLst/>
          </a:prstGeom>
          <a:noFill/>
          <a:ln/>
        </p:spPr>
        <p:txBody>
          <a:bodyPr wrap="square" lIns="0" tIns="0" rIns="0" bIns="0" rtlCol="0" anchor="t"/>
          <a:lstStyle/>
          <a:p>
            <a:pPr marL="0" indent="0" algn="l">
              <a:lnSpc>
                <a:spcPts val="2300"/>
              </a:lnSpc>
              <a:buNone/>
            </a:pPr>
            <a:r>
              <a:rPr lang="en-US" sz="1450" dirty="0">
                <a:solidFill>
                  <a:srgbClr val="403011"/>
                </a:solidFill>
                <a:latin typeface="Brygada 1918" pitchFamily="34" charset="0"/>
                <a:ea typeface="Brygada 1918" pitchFamily="34" charset="-122"/>
                <a:cs typeface="Brygada 1918" pitchFamily="34" charset="-120"/>
              </a:rPr>
              <a:t>Whenever possible, avoid accessing sensitive sites via links in emails. Instead, use official browser bookmarks, or manually type the URL into your browser's address bar.</a:t>
            </a:r>
            <a:endParaRPr lang="en-US" sz="1450" dirty="0"/>
          </a:p>
        </p:txBody>
      </p:sp>
      <p:sp>
        <p:nvSpPr>
          <p:cNvPr id="21" name="Rectangle 20">
            <a:extLst>
              <a:ext uri="{FF2B5EF4-FFF2-40B4-BE49-F238E27FC236}">
                <a16:creationId xmlns:a16="http://schemas.microsoft.com/office/drawing/2014/main" id="{40B4E7C3-7FD4-4BFB-9D42-0B99D8EFBA9A}"/>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B5AF282A-C769-45FE-8AA7-C137346857D8}"/>
              </a:ext>
            </a:extLst>
          </p:cNvPr>
          <p:cNvPicPr>
            <a:picLocks noChangeAspect="1"/>
          </p:cNvPicPr>
          <p:nvPr/>
        </p:nvPicPr>
        <p:blipFill>
          <a:blip r:embed="rId3"/>
          <a:stretch>
            <a:fillRect/>
          </a:stretch>
        </p:blipFill>
        <p:spPr>
          <a:xfrm>
            <a:off x="13449372" y="7185623"/>
            <a:ext cx="1050892" cy="10508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03405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3011"/>
                </a:solidFill>
                <a:latin typeface="Brygada 1918 Semi Bold" pitchFamily="34" charset="0"/>
                <a:ea typeface="Brygada 1918 Semi Bold" pitchFamily="34" charset="-122"/>
                <a:cs typeface="Brygada 1918 Semi Bold" pitchFamily="34" charset="-120"/>
              </a:rPr>
              <a:t>Spotting Fake Email</a:t>
            </a:r>
            <a:endParaRPr lang="en-US" sz="1950" dirty="0"/>
          </a:p>
        </p:txBody>
      </p:sp>
      <p:sp>
        <p:nvSpPr>
          <p:cNvPr id="3" name="Text 1"/>
          <p:cNvSpPr/>
          <p:nvPr/>
        </p:nvSpPr>
        <p:spPr>
          <a:xfrm>
            <a:off x="793790" y="1542574"/>
            <a:ext cx="5738217"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4" name="Shape 2"/>
          <p:cNvSpPr/>
          <p:nvPr/>
        </p:nvSpPr>
        <p:spPr>
          <a:xfrm>
            <a:off x="793790" y="2083356"/>
            <a:ext cx="5738217" cy="4742855"/>
          </a:xfrm>
          <a:prstGeom prst="roundRect">
            <a:avLst>
              <a:gd name="adj" fmla="val 6277"/>
            </a:avLst>
          </a:prstGeom>
          <a:solidFill>
            <a:srgbClr val="DFE4CE"/>
          </a:solidFill>
          <a:ln/>
        </p:spPr>
      </p:sp>
      <p:pic>
        <p:nvPicPr>
          <p:cNvPr id="5" name="Image 0" descr="preencoded.png"/>
          <p:cNvPicPr>
            <a:picLocks noChangeAspect="1"/>
          </p:cNvPicPr>
          <p:nvPr/>
        </p:nvPicPr>
        <p:blipFill>
          <a:blip r:embed="rId3"/>
          <a:stretch>
            <a:fillRect/>
          </a:stretch>
        </p:blipFill>
        <p:spPr>
          <a:xfrm>
            <a:off x="992148" y="2369463"/>
            <a:ext cx="620197" cy="496133"/>
          </a:xfrm>
          <a:prstGeom prst="rect">
            <a:avLst/>
          </a:prstGeom>
        </p:spPr>
      </p:pic>
      <p:sp>
        <p:nvSpPr>
          <p:cNvPr id="6" name="Text 3"/>
          <p:cNvSpPr/>
          <p:nvPr/>
        </p:nvSpPr>
        <p:spPr>
          <a:xfrm>
            <a:off x="1810703" y="2331244"/>
            <a:ext cx="4522946" cy="1240155"/>
          </a:xfrm>
          <a:prstGeom prst="rect">
            <a:avLst/>
          </a:prstGeom>
          <a:noFill/>
          <a:ln/>
          <a:effectLst>
            <a:outerShdw blurRad="50800" dist="38100" dir="2700000" algn="tl" rotWithShape="0">
              <a:prstClr val="black">
                <a:alpha val="40000"/>
              </a:prstClr>
            </a:outerShdw>
          </a:effectLst>
        </p:spPr>
        <p:txBody>
          <a:bodyPr wrap="square" lIns="0" tIns="0" rIns="0" bIns="0" rtlCol="0" anchor="t"/>
          <a:lstStyle/>
          <a:p>
            <a:pPr marL="0" indent="0" algn="l">
              <a:lnSpc>
                <a:spcPts val="4850"/>
              </a:lnSpc>
              <a:buNone/>
            </a:pPr>
            <a:r>
              <a:rPr lang="en-US" sz="3900" dirty="0">
                <a:solidFill>
                  <a:srgbClr val="000000"/>
                </a:solidFill>
                <a:latin typeface="Brygada 1918 Semi Bold" pitchFamily="34" charset="0"/>
                <a:ea typeface="Brygada 1918 Semi Bold" pitchFamily="34" charset="-122"/>
                <a:cs typeface="Brygada 1918 Semi Bold" pitchFamily="34" charset="-120"/>
              </a:rPr>
              <a:t>The Danger of Credential Entry</a:t>
            </a:r>
            <a:endParaRPr lang="en-US" sz="3900" dirty="0"/>
          </a:p>
        </p:txBody>
      </p:sp>
      <p:sp>
        <p:nvSpPr>
          <p:cNvPr id="7" name="Text 4"/>
          <p:cNvSpPr/>
          <p:nvPr/>
        </p:nvSpPr>
        <p:spPr>
          <a:xfrm>
            <a:off x="1810703" y="3769757"/>
            <a:ext cx="4522946" cy="2778681"/>
          </a:xfrm>
          <a:prstGeom prst="rect">
            <a:avLst/>
          </a:prstGeom>
          <a:noFill/>
          <a:ln/>
        </p:spPr>
        <p:txBody>
          <a:bodyPr wrap="square" lIns="0" tIns="0" rIns="0" bIns="0" rtlCol="0" anchor="t"/>
          <a:lstStyle/>
          <a:p>
            <a:pPr marL="0" indent="0" algn="l">
              <a:lnSpc>
                <a:spcPts val="3100"/>
              </a:lnSpc>
              <a:buNone/>
            </a:pPr>
            <a:r>
              <a:rPr lang="en-US" sz="1950" dirty="0">
                <a:solidFill>
                  <a:srgbClr val="000000"/>
                </a:solidFill>
                <a:latin typeface="Brygada 1918" pitchFamily="34" charset="0"/>
                <a:ea typeface="Brygada 1918" pitchFamily="34" charset="-122"/>
                <a:cs typeface="Brygada 1918" pitchFamily="34" charset="-120"/>
              </a:rPr>
              <a:t>Never enter login credentials (username and password) on a website you were directed to via an unexpected email link. If you suspect you've entered credentials on a fake site, change your password immediately on the legitimate platform.</a:t>
            </a:r>
            <a:endParaRPr lang="en-US" sz="1950" dirty="0"/>
          </a:p>
        </p:txBody>
      </p:sp>
      <p:pic>
        <p:nvPicPr>
          <p:cNvPr id="8" name="Image 1" descr="preencoded.png"/>
          <p:cNvPicPr>
            <a:picLocks noChangeAspect="1"/>
          </p:cNvPicPr>
          <p:nvPr/>
        </p:nvPicPr>
        <p:blipFill>
          <a:blip r:embed="rId4"/>
          <a:stretch>
            <a:fillRect/>
          </a:stretch>
        </p:blipFill>
        <p:spPr>
          <a:xfrm>
            <a:off x="7023735" y="1058942"/>
            <a:ext cx="6820376" cy="6111716"/>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AE3B4581-8641-476A-8F6B-CECA83255E03}"/>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BDF4B4E-AF9F-48F3-A7A3-7A99D234E539}"/>
              </a:ext>
            </a:extLst>
          </p:cNvPr>
          <p:cNvPicPr>
            <a:picLocks noChangeAspect="1"/>
          </p:cNvPicPr>
          <p:nvPr/>
        </p:nvPicPr>
        <p:blipFill>
          <a:blip r:embed="rId5"/>
          <a:stretch>
            <a:fillRect/>
          </a:stretch>
        </p:blipFill>
        <p:spPr>
          <a:xfrm>
            <a:off x="13449372" y="7185623"/>
            <a:ext cx="1050892" cy="10508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a:effectLst>
            <a:outerShdw blurRad="50800" dist="38100" dir="8100000" algn="tr" rotWithShape="0">
              <a:prstClr val="black">
                <a:alpha val="40000"/>
              </a:prstClr>
            </a:outerShdw>
          </a:effectLst>
        </p:spPr>
      </p:pic>
      <p:sp>
        <p:nvSpPr>
          <p:cNvPr id="3" name="Text 0"/>
          <p:cNvSpPr/>
          <p:nvPr/>
        </p:nvSpPr>
        <p:spPr>
          <a:xfrm>
            <a:off x="793790" y="3228023"/>
            <a:ext cx="6847284" cy="855821"/>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6700"/>
              </a:lnSpc>
              <a:buNone/>
            </a:pPr>
            <a:r>
              <a:rPr lang="en-US" sz="5350" dirty="0">
                <a:solidFill>
                  <a:srgbClr val="403011"/>
                </a:solidFill>
                <a:latin typeface="Brygada 1918 Semi Bold" pitchFamily="34" charset="0"/>
                <a:ea typeface="Brygada 1918 Semi Bold" pitchFamily="34" charset="-122"/>
                <a:cs typeface="Brygada 1918 Semi Bold" pitchFamily="34" charset="-120"/>
              </a:rPr>
              <a:t>CHAPTER 3</a:t>
            </a:r>
            <a:endParaRPr lang="en-US" sz="5350" dirty="0"/>
          </a:p>
        </p:txBody>
      </p:sp>
      <p:sp>
        <p:nvSpPr>
          <p:cNvPr id="4" name="Text 1"/>
          <p:cNvSpPr/>
          <p:nvPr/>
        </p:nvSpPr>
        <p:spPr>
          <a:xfrm>
            <a:off x="793790" y="4381500"/>
            <a:ext cx="4961811" cy="620078"/>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Social Engineering</a:t>
            </a:r>
            <a:endParaRPr lang="en-US" sz="3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00326" y="481489"/>
            <a:ext cx="2807018" cy="273487"/>
          </a:xfrm>
          <a:prstGeom prst="rect">
            <a:avLst/>
          </a:prstGeom>
          <a:noFill/>
          <a:ln/>
        </p:spPr>
        <p:txBody>
          <a:bodyPr wrap="none" lIns="0" tIns="0" rIns="0" bIns="0" rtlCol="0" anchor="t"/>
          <a:lstStyle/>
          <a:p>
            <a:pPr marL="0" indent="0" algn="l">
              <a:lnSpc>
                <a:spcPts val="2150"/>
              </a:lnSpc>
              <a:buNone/>
            </a:pPr>
            <a:r>
              <a:rPr lang="en-US" sz="1700" dirty="0">
                <a:solidFill>
                  <a:srgbClr val="403011"/>
                </a:solidFill>
                <a:latin typeface="Brygada 1918 Semi Bold" pitchFamily="34" charset="0"/>
                <a:ea typeface="Brygada 1918 Semi Bold" pitchFamily="34" charset="-122"/>
                <a:cs typeface="Brygada 1918 Semi Bold" pitchFamily="34" charset="-120"/>
              </a:rPr>
              <a:t>TACTICS / MANIPULATION</a:t>
            </a:r>
            <a:endParaRPr lang="en-US" sz="1700" dirty="0"/>
          </a:p>
        </p:txBody>
      </p:sp>
      <p:sp>
        <p:nvSpPr>
          <p:cNvPr id="3" name="Text 1"/>
          <p:cNvSpPr/>
          <p:nvPr/>
        </p:nvSpPr>
        <p:spPr>
          <a:xfrm>
            <a:off x="700326" y="1017508"/>
            <a:ext cx="10893743" cy="1094303"/>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8600"/>
              </a:lnSpc>
              <a:buNone/>
            </a:pPr>
            <a:r>
              <a:rPr lang="en-US" sz="6850" dirty="0">
                <a:solidFill>
                  <a:srgbClr val="403011"/>
                </a:solidFill>
                <a:latin typeface="Brygada 1918 Semi Bold" pitchFamily="34" charset="0"/>
                <a:ea typeface="Brygada 1918 Semi Bold" pitchFamily="34" charset="-122"/>
                <a:cs typeface="Brygada 1918 Semi Bold" pitchFamily="34" charset="-120"/>
              </a:rPr>
              <a:t>Social Engineering Tactics</a:t>
            </a:r>
            <a:endParaRPr lang="en-US" sz="6850" dirty="0"/>
          </a:p>
        </p:txBody>
      </p:sp>
      <p:sp>
        <p:nvSpPr>
          <p:cNvPr id="4" name="Text 2"/>
          <p:cNvSpPr/>
          <p:nvPr/>
        </p:nvSpPr>
        <p:spPr>
          <a:xfrm>
            <a:off x="700326" y="2374344"/>
            <a:ext cx="13229749" cy="560308"/>
          </a:xfrm>
          <a:prstGeom prst="rect">
            <a:avLst/>
          </a:prstGeom>
          <a:noFill/>
          <a:ln/>
        </p:spPr>
        <p:txBody>
          <a:bodyPr wrap="square" lIns="0" tIns="0" rIns="0" bIns="0" rtlCol="0" anchor="t"/>
          <a:lstStyle/>
          <a:p>
            <a:pPr marL="0" indent="0" algn="l">
              <a:lnSpc>
                <a:spcPts val="2200"/>
              </a:lnSpc>
              <a:buNone/>
            </a:pPr>
            <a:r>
              <a:rPr lang="en-US" sz="1350" dirty="0">
                <a:solidFill>
                  <a:srgbClr val="403011"/>
                </a:solidFill>
                <a:latin typeface="Brygada 1918" pitchFamily="34" charset="0"/>
                <a:ea typeface="Brygada 1918" pitchFamily="34" charset="-122"/>
                <a:cs typeface="Brygada 1918" pitchFamily="34" charset="-120"/>
              </a:rPr>
              <a:t>Phishing attacks are successful because they exploit human psychology. Social engineering is the act of manipulating people into performing actions or divulging confidential information.</a:t>
            </a:r>
            <a:endParaRPr lang="en-US" sz="1350" dirty="0"/>
          </a:p>
        </p:txBody>
      </p:sp>
      <p:sp>
        <p:nvSpPr>
          <p:cNvPr id="5" name="Text 3"/>
          <p:cNvSpPr/>
          <p:nvPr/>
        </p:nvSpPr>
        <p:spPr>
          <a:xfrm>
            <a:off x="2186226" y="3136940"/>
            <a:ext cx="2813804" cy="273487"/>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r">
              <a:lnSpc>
                <a:spcPts val="2150"/>
              </a:lnSpc>
              <a:buNone/>
            </a:pPr>
            <a:r>
              <a:rPr lang="en-US" sz="1700" dirty="0">
                <a:solidFill>
                  <a:srgbClr val="403011"/>
                </a:solidFill>
                <a:latin typeface="Brygada 1918 Semi Bold" pitchFamily="34" charset="0"/>
                <a:ea typeface="Brygada 1918 Semi Bold" pitchFamily="34" charset="-122"/>
                <a:cs typeface="Brygada 1918 Semi Bold" pitchFamily="34" charset="-120"/>
              </a:rPr>
              <a:t>Impersonation (Pretexting)</a:t>
            </a:r>
            <a:endParaRPr lang="en-US" sz="1700" dirty="0"/>
          </a:p>
        </p:txBody>
      </p:sp>
      <p:sp>
        <p:nvSpPr>
          <p:cNvPr id="6" name="Text 4"/>
          <p:cNvSpPr/>
          <p:nvPr/>
        </p:nvSpPr>
        <p:spPr>
          <a:xfrm>
            <a:off x="700326" y="3515439"/>
            <a:ext cx="4299704" cy="1400770"/>
          </a:xfrm>
          <a:prstGeom prst="rect">
            <a:avLst/>
          </a:prstGeom>
          <a:noFill/>
          <a:ln/>
        </p:spPr>
        <p:txBody>
          <a:bodyPr wrap="square" lIns="0" tIns="0" rIns="0" bIns="0" rtlCol="0" anchor="t"/>
          <a:lstStyle/>
          <a:p>
            <a:pPr marL="0" indent="0" algn="r">
              <a:lnSpc>
                <a:spcPts val="2200"/>
              </a:lnSpc>
              <a:buNone/>
            </a:pPr>
            <a:r>
              <a:rPr lang="en-US" sz="1350" dirty="0">
                <a:solidFill>
                  <a:srgbClr val="403011"/>
                </a:solidFill>
                <a:latin typeface="Brygada 1918" pitchFamily="34" charset="0"/>
                <a:ea typeface="Brygada 1918" pitchFamily="34" charset="-122"/>
                <a:cs typeface="Brygada 1918" pitchFamily="34" charset="-120"/>
              </a:rPr>
              <a:t>Attackers create a believable '</a:t>
            </a:r>
            <a:r>
              <a:rPr lang="en-US" sz="1350" b="1" dirty="0">
                <a:solidFill>
                  <a:srgbClr val="403011"/>
                </a:solidFill>
                <a:latin typeface="Brygada 1918" pitchFamily="34" charset="0"/>
                <a:ea typeface="Brygada 1918" pitchFamily="34" charset="-122"/>
                <a:cs typeface="Brygada 1918" pitchFamily="34" charset="-120"/>
              </a:rPr>
              <a:t>pretext</a:t>
            </a:r>
            <a:r>
              <a:rPr lang="en-US" sz="1350" dirty="0">
                <a:solidFill>
                  <a:srgbClr val="403011"/>
                </a:solidFill>
                <a:latin typeface="Brygada 1918" pitchFamily="34" charset="0"/>
                <a:ea typeface="Brygada 1918" pitchFamily="34" charset="-122"/>
                <a:cs typeface="Brygada 1918" pitchFamily="34" charset="-120"/>
              </a:rPr>
              <a:t>' by impersonating trusted roles, such as an IT administrator, a senior executive (CEO fraud), or a customer service representative. This exploits our natural tendency to obey authority.</a:t>
            </a:r>
            <a:endParaRPr lang="en-US" sz="1350" dirty="0"/>
          </a:p>
        </p:txBody>
      </p:sp>
      <p:pic>
        <p:nvPicPr>
          <p:cNvPr id="7" name="Image 0" descr="preencoded.png"/>
          <p:cNvPicPr>
            <a:picLocks noChangeAspect="1"/>
          </p:cNvPicPr>
          <p:nvPr/>
        </p:nvPicPr>
        <p:blipFill>
          <a:blip r:embed="rId3"/>
          <a:stretch>
            <a:fillRect/>
          </a:stretch>
        </p:blipFill>
        <p:spPr>
          <a:xfrm>
            <a:off x="5000030" y="3131582"/>
            <a:ext cx="4630341" cy="4630341"/>
          </a:xfrm>
          <a:prstGeom prst="rect">
            <a:avLst/>
          </a:prstGeom>
        </p:spPr>
      </p:pic>
      <p:pic>
        <p:nvPicPr>
          <p:cNvPr id="8" name="Image 1" descr="preencoded.png"/>
          <p:cNvPicPr>
            <a:picLocks noChangeAspect="1"/>
          </p:cNvPicPr>
          <p:nvPr/>
        </p:nvPicPr>
        <p:blipFill>
          <a:blip r:embed="rId4"/>
          <a:stretch>
            <a:fillRect/>
          </a:stretch>
        </p:blipFill>
        <p:spPr>
          <a:xfrm>
            <a:off x="6348889" y="4449604"/>
            <a:ext cx="246221" cy="307777"/>
          </a:xfrm>
          <a:prstGeom prst="rect">
            <a:avLst/>
          </a:prstGeom>
        </p:spPr>
      </p:pic>
      <p:sp>
        <p:nvSpPr>
          <p:cNvPr id="9" name="Text 5"/>
          <p:cNvSpPr/>
          <p:nvPr/>
        </p:nvSpPr>
        <p:spPr>
          <a:xfrm>
            <a:off x="9630370" y="3136940"/>
            <a:ext cx="2188607" cy="273487"/>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2150"/>
              </a:lnSpc>
              <a:buNone/>
            </a:pPr>
            <a:r>
              <a:rPr lang="en-US" sz="1700" dirty="0">
                <a:solidFill>
                  <a:srgbClr val="403011"/>
                </a:solidFill>
                <a:latin typeface="Brygada 1918 Semi Bold" pitchFamily="34" charset="0"/>
                <a:ea typeface="Brygada 1918 Semi Bold" pitchFamily="34" charset="-122"/>
                <a:cs typeface="Brygada 1918 Semi Bold" pitchFamily="34" charset="-120"/>
              </a:rPr>
              <a:t>Urgency and Fear</a:t>
            </a:r>
            <a:endParaRPr lang="en-US" sz="1700" dirty="0"/>
          </a:p>
        </p:txBody>
      </p:sp>
      <p:sp>
        <p:nvSpPr>
          <p:cNvPr id="10" name="Text 6"/>
          <p:cNvSpPr/>
          <p:nvPr/>
        </p:nvSpPr>
        <p:spPr>
          <a:xfrm>
            <a:off x="9630370" y="3515439"/>
            <a:ext cx="4299704" cy="1400770"/>
          </a:xfrm>
          <a:prstGeom prst="rect">
            <a:avLst/>
          </a:prstGeom>
          <a:noFill/>
          <a:ln/>
        </p:spPr>
        <p:txBody>
          <a:bodyPr wrap="square" lIns="0" tIns="0" rIns="0" bIns="0" rtlCol="0" anchor="t"/>
          <a:lstStyle/>
          <a:p>
            <a:pPr marL="0" indent="0" algn="l">
              <a:lnSpc>
                <a:spcPts val="2200"/>
              </a:lnSpc>
              <a:buNone/>
            </a:pPr>
            <a:r>
              <a:rPr lang="en-US" sz="1350" dirty="0">
                <a:solidFill>
                  <a:srgbClr val="403011"/>
                </a:solidFill>
                <a:latin typeface="Brygada 1918" pitchFamily="34" charset="0"/>
                <a:ea typeface="Brygada 1918" pitchFamily="34" charset="-122"/>
                <a:cs typeface="Brygada 1918" pitchFamily="34" charset="-120"/>
              </a:rPr>
              <a:t>Creating panic (e.g., "</a:t>
            </a:r>
            <a:r>
              <a:rPr lang="en-US" sz="1350" b="1" dirty="0">
                <a:solidFill>
                  <a:srgbClr val="403011"/>
                </a:solidFill>
                <a:latin typeface="Brygada 1918" pitchFamily="34" charset="0"/>
                <a:ea typeface="Brygada 1918" pitchFamily="34" charset="-122"/>
                <a:cs typeface="Brygada 1918" pitchFamily="34" charset="-120"/>
              </a:rPr>
              <a:t>Your account is compromised!"</a:t>
            </a:r>
            <a:r>
              <a:rPr lang="en-US" sz="1350" dirty="0">
                <a:solidFill>
                  <a:srgbClr val="403011"/>
                </a:solidFill>
                <a:latin typeface="Brygada 1918" pitchFamily="34" charset="0"/>
                <a:ea typeface="Brygada 1918" pitchFamily="34" charset="-122"/>
                <a:cs typeface="Brygada 1918" pitchFamily="34" charset="-120"/>
              </a:rPr>
              <a:t>) or setting tight deadlines pushes the victim to bypass standard security checks and act impulsively, often clicking a malicious link without thinking.</a:t>
            </a:r>
            <a:endParaRPr lang="en-US" sz="1350" dirty="0"/>
          </a:p>
        </p:txBody>
      </p:sp>
      <p:pic>
        <p:nvPicPr>
          <p:cNvPr id="11" name="Image 2" descr="preencoded.png"/>
          <p:cNvPicPr>
            <a:picLocks noChangeAspect="1"/>
          </p:cNvPicPr>
          <p:nvPr/>
        </p:nvPicPr>
        <p:blipFill>
          <a:blip r:embed="rId5"/>
          <a:stretch>
            <a:fillRect/>
          </a:stretch>
        </p:blipFill>
        <p:spPr>
          <a:xfrm>
            <a:off x="5000030" y="3131582"/>
            <a:ext cx="4630341" cy="4630341"/>
          </a:xfrm>
          <a:prstGeom prst="rect">
            <a:avLst/>
          </a:prstGeom>
        </p:spPr>
      </p:pic>
      <p:pic>
        <p:nvPicPr>
          <p:cNvPr id="12" name="Image 3" descr="preencoded.png"/>
          <p:cNvPicPr>
            <a:picLocks noChangeAspect="1"/>
          </p:cNvPicPr>
          <p:nvPr/>
        </p:nvPicPr>
        <p:blipFill>
          <a:blip r:embed="rId6"/>
          <a:stretch>
            <a:fillRect/>
          </a:stretch>
        </p:blipFill>
        <p:spPr>
          <a:xfrm>
            <a:off x="8035171" y="4449604"/>
            <a:ext cx="246221" cy="307777"/>
          </a:xfrm>
          <a:prstGeom prst="rect">
            <a:avLst/>
          </a:prstGeom>
        </p:spPr>
      </p:pic>
      <p:sp>
        <p:nvSpPr>
          <p:cNvPr id="13" name="Text 7"/>
          <p:cNvSpPr/>
          <p:nvPr/>
        </p:nvSpPr>
        <p:spPr>
          <a:xfrm>
            <a:off x="9630370" y="5583317"/>
            <a:ext cx="2627828" cy="273487"/>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2150"/>
              </a:lnSpc>
              <a:buNone/>
            </a:pPr>
            <a:r>
              <a:rPr lang="en-US" sz="1700" dirty="0">
                <a:solidFill>
                  <a:srgbClr val="403011"/>
                </a:solidFill>
                <a:latin typeface="Brygada 1918 Semi Bold" pitchFamily="34" charset="0"/>
                <a:ea typeface="Brygada 1918 Semi Bold" pitchFamily="34" charset="-122"/>
                <a:cs typeface="Brygada 1918 Semi Bold" pitchFamily="34" charset="-120"/>
              </a:rPr>
              <a:t>Leveraging Personal Data</a:t>
            </a:r>
            <a:endParaRPr lang="en-US" sz="1700" dirty="0"/>
          </a:p>
        </p:txBody>
      </p:sp>
      <p:sp>
        <p:nvSpPr>
          <p:cNvPr id="14" name="Text 8"/>
          <p:cNvSpPr/>
          <p:nvPr/>
        </p:nvSpPr>
        <p:spPr>
          <a:xfrm>
            <a:off x="9630370" y="5961817"/>
            <a:ext cx="4299704" cy="1400770"/>
          </a:xfrm>
          <a:prstGeom prst="rect">
            <a:avLst/>
          </a:prstGeom>
          <a:noFill/>
          <a:ln/>
        </p:spPr>
        <p:txBody>
          <a:bodyPr wrap="square" lIns="0" tIns="0" rIns="0" bIns="0" rtlCol="0" anchor="t"/>
          <a:lstStyle/>
          <a:p>
            <a:pPr marL="0" indent="0" algn="l">
              <a:lnSpc>
                <a:spcPts val="2200"/>
              </a:lnSpc>
              <a:buNone/>
            </a:pPr>
            <a:r>
              <a:rPr lang="en-US" sz="1350" dirty="0">
                <a:solidFill>
                  <a:srgbClr val="403011"/>
                </a:solidFill>
                <a:latin typeface="Brygada 1918" pitchFamily="34" charset="0"/>
                <a:ea typeface="Brygada 1918" pitchFamily="34" charset="-122"/>
                <a:cs typeface="Brygada 1918" pitchFamily="34" charset="-120"/>
              </a:rPr>
              <a:t>Attackers use information scraped from social media or acquired through data breaches to make their messages highly personalized and believable. Referencing a recent purchase or colleague’s name makes the phish seem more authentic.</a:t>
            </a:r>
            <a:endParaRPr lang="en-US" sz="1350" dirty="0"/>
          </a:p>
        </p:txBody>
      </p:sp>
      <p:pic>
        <p:nvPicPr>
          <p:cNvPr id="15" name="Image 4" descr="preencoded.png"/>
          <p:cNvPicPr>
            <a:picLocks noChangeAspect="1"/>
          </p:cNvPicPr>
          <p:nvPr/>
        </p:nvPicPr>
        <p:blipFill>
          <a:blip r:embed="rId7"/>
          <a:stretch>
            <a:fillRect/>
          </a:stretch>
        </p:blipFill>
        <p:spPr>
          <a:xfrm>
            <a:off x="5000030" y="3131582"/>
            <a:ext cx="4630341" cy="4630341"/>
          </a:xfrm>
          <a:prstGeom prst="rect">
            <a:avLst/>
          </a:prstGeom>
        </p:spPr>
      </p:pic>
      <p:pic>
        <p:nvPicPr>
          <p:cNvPr id="16" name="Image 5" descr="preencoded.png"/>
          <p:cNvPicPr>
            <a:picLocks noChangeAspect="1"/>
          </p:cNvPicPr>
          <p:nvPr/>
        </p:nvPicPr>
        <p:blipFill>
          <a:blip r:embed="rId8"/>
          <a:stretch>
            <a:fillRect/>
          </a:stretch>
        </p:blipFill>
        <p:spPr>
          <a:xfrm>
            <a:off x="8035171" y="6135886"/>
            <a:ext cx="246221" cy="307777"/>
          </a:xfrm>
          <a:prstGeom prst="rect">
            <a:avLst/>
          </a:prstGeom>
        </p:spPr>
      </p:pic>
      <p:sp>
        <p:nvSpPr>
          <p:cNvPr id="17" name="Text 9"/>
          <p:cNvSpPr/>
          <p:nvPr/>
        </p:nvSpPr>
        <p:spPr>
          <a:xfrm>
            <a:off x="2658428" y="5189458"/>
            <a:ext cx="2341602" cy="273487"/>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r">
              <a:lnSpc>
                <a:spcPts val="2150"/>
              </a:lnSpc>
              <a:buNone/>
            </a:pPr>
            <a:r>
              <a:rPr lang="en-US" sz="1700" dirty="0">
                <a:solidFill>
                  <a:srgbClr val="403011"/>
                </a:solidFill>
                <a:latin typeface="Brygada 1918 Semi Bold" pitchFamily="34" charset="0"/>
                <a:ea typeface="Brygada 1918 Semi Bold" pitchFamily="34" charset="-122"/>
                <a:cs typeface="Brygada 1918 Semi Bold" pitchFamily="34" charset="-120"/>
              </a:rPr>
              <a:t>Multi-Channel Attacks</a:t>
            </a:r>
            <a:endParaRPr lang="en-US" sz="1700" dirty="0"/>
          </a:p>
        </p:txBody>
      </p:sp>
      <p:sp>
        <p:nvSpPr>
          <p:cNvPr id="18" name="Text 10"/>
          <p:cNvSpPr/>
          <p:nvPr/>
        </p:nvSpPr>
        <p:spPr>
          <a:xfrm>
            <a:off x="700326" y="5567958"/>
            <a:ext cx="4299704" cy="280154"/>
          </a:xfrm>
          <a:prstGeom prst="rect">
            <a:avLst/>
          </a:prstGeom>
          <a:noFill/>
          <a:ln/>
        </p:spPr>
        <p:txBody>
          <a:bodyPr wrap="none" lIns="0" tIns="0" rIns="0" bIns="0" rtlCol="0" anchor="t"/>
          <a:lstStyle/>
          <a:p>
            <a:pPr marL="0" indent="0" algn="r">
              <a:lnSpc>
                <a:spcPts val="2200"/>
              </a:lnSpc>
              <a:buNone/>
            </a:pPr>
            <a:r>
              <a:rPr lang="en-US" sz="1350" dirty="0">
                <a:solidFill>
                  <a:srgbClr val="403011"/>
                </a:solidFill>
                <a:latin typeface="Brygada 1918" pitchFamily="34" charset="0"/>
                <a:ea typeface="Brygada 1918" pitchFamily="34" charset="-122"/>
                <a:cs typeface="Brygada 1918" pitchFamily="34" charset="-120"/>
              </a:rPr>
              <a:t>Modern phishing extends beyond email:</a:t>
            </a:r>
            <a:endParaRPr lang="en-US" sz="1350" dirty="0"/>
          </a:p>
        </p:txBody>
      </p:sp>
      <p:sp>
        <p:nvSpPr>
          <p:cNvPr id="19" name="Text 11"/>
          <p:cNvSpPr/>
          <p:nvPr/>
        </p:nvSpPr>
        <p:spPr>
          <a:xfrm>
            <a:off x="700326" y="5953125"/>
            <a:ext cx="4299704" cy="560308"/>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403011"/>
                </a:solidFill>
                <a:latin typeface="Brygada 1918" pitchFamily="34" charset="0"/>
                <a:ea typeface="Brygada 1918" pitchFamily="34" charset="-122"/>
                <a:cs typeface="Brygada 1918" pitchFamily="34" charset="-120"/>
              </a:rPr>
              <a:t>Vishing</a:t>
            </a:r>
            <a:r>
              <a:rPr lang="en-US" sz="1350" dirty="0">
                <a:solidFill>
                  <a:srgbClr val="403011"/>
                </a:solidFill>
                <a:latin typeface="Brygada 1918" pitchFamily="34" charset="0"/>
                <a:ea typeface="Brygada 1918" pitchFamily="34" charset="-122"/>
                <a:cs typeface="Brygada 1918" pitchFamily="34" charset="-120"/>
              </a:rPr>
              <a:t> (Voice Phishing): Using automated or live phone calls.</a:t>
            </a:r>
            <a:endParaRPr lang="en-US" sz="1350" dirty="0"/>
          </a:p>
        </p:txBody>
      </p:sp>
      <p:sp>
        <p:nvSpPr>
          <p:cNvPr id="20" name="Text 12"/>
          <p:cNvSpPr/>
          <p:nvPr/>
        </p:nvSpPr>
        <p:spPr>
          <a:xfrm>
            <a:off x="700326" y="6574631"/>
            <a:ext cx="4299704" cy="560308"/>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403011"/>
                </a:solidFill>
                <a:latin typeface="Brygada 1918" pitchFamily="34" charset="0"/>
                <a:ea typeface="Brygada 1918" pitchFamily="34" charset="-122"/>
                <a:cs typeface="Brygada 1918" pitchFamily="34" charset="-120"/>
              </a:rPr>
              <a:t>Smishing</a:t>
            </a:r>
            <a:r>
              <a:rPr lang="en-US" sz="1350" dirty="0">
                <a:solidFill>
                  <a:srgbClr val="403011"/>
                </a:solidFill>
                <a:latin typeface="Brygada 1918" pitchFamily="34" charset="0"/>
                <a:ea typeface="Brygada 1918" pitchFamily="34" charset="-122"/>
                <a:cs typeface="Brygada 1918" pitchFamily="34" charset="-120"/>
              </a:rPr>
              <a:t> (SMS Phishing): Using malicious text messages.</a:t>
            </a:r>
            <a:endParaRPr lang="en-US" sz="1350" dirty="0"/>
          </a:p>
        </p:txBody>
      </p:sp>
      <p:sp>
        <p:nvSpPr>
          <p:cNvPr id="21" name="Text 13"/>
          <p:cNvSpPr/>
          <p:nvPr/>
        </p:nvSpPr>
        <p:spPr>
          <a:xfrm>
            <a:off x="700326" y="7196138"/>
            <a:ext cx="4299704" cy="560308"/>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403011"/>
                </a:solidFill>
                <a:latin typeface="Brygada 1918" pitchFamily="34" charset="0"/>
                <a:ea typeface="Brygada 1918" pitchFamily="34" charset="-122"/>
                <a:cs typeface="Brygada 1918" pitchFamily="34" charset="-120"/>
              </a:rPr>
              <a:t>Spear Phishing</a:t>
            </a:r>
            <a:r>
              <a:rPr lang="en-US" sz="1350" dirty="0">
                <a:solidFill>
                  <a:srgbClr val="403011"/>
                </a:solidFill>
                <a:latin typeface="Brygada 1918" pitchFamily="34" charset="0"/>
                <a:ea typeface="Brygada 1918" pitchFamily="34" charset="-122"/>
                <a:cs typeface="Brygada 1918" pitchFamily="34" charset="-120"/>
              </a:rPr>
              <a:t>: Highly targeted attacks aimed at specific individuals or departments.</a:t>
            </a:r>
            <a:endParaRPr lang="en-US" sz="1350" dirty="0"/>
          </a:p>
        </p:txBody>
      </p:sp>
      <p:pic>
        <p:nvPicPr>
          <p:cNvPr id="22" name="Image 6" descr="preencoded.png"/>
          <p:cNvPicPr>
            <a:picLocks noChangeAspect="1"/>
          </p:cNvPicPr>
          <p:nvPr/>
        </p:nvPicPr>
        <p:blipFill>
          <a:blip r:embed="rId9"/>
          <a:stretch>
            <a:fillRect/>
          </a:stretch>
        </p:blipFill>
        <p:spPr>
          <a:xfrm>
            <a:off x="5000030" y="3131582"/>
            <a:ext cx="4630341" cy="4630341"/>
          </a:xfrm>
          <a:prstGeom prst="rect">
            <a:avLst/>
          </a:prstGeom>
          <a:effectLst>
            <a:outerShdw blurRad="50800" dist="38100" dir="5400000" algn="t" rotWithShape="0">
              <a:prstClr val="black">
                <a:alpha val="40000"/>
              </a:prstClr>
            </a:outerShdw>
          </a:effectLst>
        </p:spPr>
      </p:pic>
      <p:pic>
        <p:nvPicPr>
          <p:cNvPr id="23" name="Image 7" descr="preencoded.png"/>
          <p:cNvPicPr>
            <a:picLocks noChangeAspect="1"/>
          </p:cNvPicPr>
          <p:nvPr/>
        </p:nvPicPr>
        <p:blipFill>
          <a:blip r:embed="rId10"/>
          <a:stretch>
            <a:fillRect/>
          </a:stretch>
        </p:blipFill>
        <p:spPr>
          <a:xfrm>
            <a:off x="6348889" y="6135886"/>
            <a:ext cx="246221" cy="307777"/>
          </a:xfrm>
          <a:prstGeom prst="rect">
            <a:avLst/>
          </a:prstGeom>
        </p:spPr>
      </p:pic>
      <p:sp>
        <p:nvSpPr>
          <p:cNvPr id="24" name="Rectangle 23">
            <a:extLst>
              <a:ext uri="{FF2B5EF4-FFF2-40B4-BE49-F238E27FC236}">
                <a16:creationId xmlns:a16="http://schemas.microsoft.com/office/drawing/2014/main" id="{FC113A16-9083-4A3E-9657-2CC6451C3597}"/>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4211D81E-C179-4C5B-B628-BD2FB32E3CCD}"/>
              </a:ext>
            </a:extLst>
          </p:cNvPr>
          <p:cNvPicPr>
            <a:picLocks noChangeAspect="1"/>
          </p:cNvPicPr>
          <p:nvPr/>
        </p:nvPicPr>
        <p:blipFill>
          <a:blip r:embed="rId11"/>
          <a:stretch>
            <a:fillRect/>
          </a:stretch>
        </p:blipFill>
        <p:spPr>
          <a:xfrm>
            <a:off x="13449372" y="7185623"/>
            <a:ext cx="1050892" cy="10508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24947" y="496729"/>
            <a:ext cx="2827853" cy="205026"/>
          </a:xfrm>
          <a:prstGeom prst="rect">
            <a:avLst/>
          </a:prstGeom>
          <a:noFill/>
          <a:ln/>
        </p:spPr>
        <p:txBody>
          <a:bodyPr wrap="none" lIns="0" tIns="0" rIns="0" bIns="0" rtlCol="0" anchor="t"/>
          <a:lstStyle/>
          <a:p>
            <a:pPr marL="0" indent="0" algn="l">
              <a:lnSpc>
                <a:spcPts val="1600"/>
              </a:lnSpc>
              <a:buNone/>
            </a:pPr>
            <a:r>
              <a:rPr lang="en-US" sz="1250" dirty="0">
                <a:solidFill>
                  <a:srgbClr val="403011"/>
                </a:solidFill>
                <a:latin typeface="Brygada 1918 Semi Bold" pitchFamily="34" charset="0"/>
                <a:ea typeface="Brygada 1918 Semi Bold" pitchFamily="34" charset="-122"/>
                <a:cs typeface="Brygada 1918 Semi Bold" pitchFamily="34" charset="-120"/>
              </a:rPr>
              <a:t>CHAPTER 3 / DEFENSE STRATEGIES</a:t>
            </a:r>
            <a:endParaRPr lang="en-US" sz="1250" dirty="0"/>
          </a:p>
        </p:txBody>
      </p:sp>
      <p:sp>
        <p:nvSpPr>
          <p:cNvPr id="3" name="Text 1"/>
          <p:cNvSpPr/>
          <p:nvPr/>
        </p:nvSpPr>
        <p:spPr>
          <a:xfrm>
            <a:off x="524947" y="898565"/>
            <a:ext cx="6840379" cy="565904"/>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4450"/>
              </a:lnSpc>
              <a:buNone/>
            </a:pPr>
            <a:r>
              <a:rPr lang="en-US" sz="3550" dirty="0">
                <a:solidFill>
                  <a:srgbClr val="403011"/>
                </a:solidFill>
                <a:latin typeface="Brygada 1918 Semi Bold" pitchFamily="34" charset="0"/>
                <a:ea typeface="Brygada 1918 Semi Bold" pitchFamily="34" charset="-122"/>
                <a:cs typeface="Brygada 1918 Semi Bold" pitchFamily="34" charset="-120"/>
              </a:rPr>
              <a:t>Best Practices to Avoid Phishing</a:t>
            </a:r>
            <a:endParaRPr lang="en-US" sz="3550" dirty="0"/>
          </a:p>
        </p:txBody>
      </p:sp>
      <p:sp>
        <p:nvSpPr>
          <p:cNvPr id="4" name="Text 2"/>
          <p:cNvSpPr/>
          <p:nvPr/>
        </p:nvSpPr>
        <p:spPr>
          <a:xfrm>
            <a:off x="524947" y="1661279"/>
            <a:ext cx="13580507" cy="209907"/>
          </a:xfrm>
          <a:prstGeom prst="rect">
            <a:avLst/>
          </a:prstGeom>
          <a:noFill/>
          <a:ln/>
        </p:spPr>
        <p:txBody>
          <a:bodyPr wrap="none" lIns="0" tIns="0" rIns="0" bIns="0" rtlCol="0" anchor="t"/>
          <a:lstStyle/>
          <a:p>
            <a:pPr marL="0" indent="0" algn="l">
              <a:lnSpc>
                <a:spcPts val="1650"/>
              </a:lnSpc>
              <a:buNone/>
            </a:pPr>
            <a:r>
              <a:rPr lang="en-US" sz="1000" dirty="0">
                <a:solidFill>
                  <a:srgbClr val="403011"/>
                </a:solidFill>
                <a:latin typeface="Brygada 1918" pitchFamily="34" charset="0"/>
                <a:ea typeface="Brygada 1918" pitchFamily="34" charset="-122"/>
                <a:cs typeface="Brygada 1918" pitchFamily="34" charset="-120"/>
              </a:rPr>
              <a:t>Proactive security hygiene is essential. Implement these protective measures to dramatically reduce your risk of becoming a phishing victim.</a:t>
            </a:r>
            <a:endParaRPr lang="en-US" sz="1000" dirty="0"/>
          </a:p>
        </p:txBody>
      </p:sp>
      <p:pic>
        <p:nvPicPr>
          <p:cNvPr id="5" name="Image 0" descr="preencoded.png"/>
          <p:cNvPicPr>
            <a:picLocks noChangeAspect="1"/>
          </p:cNvPicPr>
          <p:nvPr/>
        </p:nvPicPr>
        <p:blipFill>
          <a:blip r:embed="rId3"/>
          <a:stretch>
            <a:fillRect/>
          </a:stretch>
        </p:blipFill>
        <p:spPr>
          <a:xfrm>
            <a:off x="4959429" y="2106454"/>
            <a:ext cx="2303264" cy="1574959"/>
          </a:xfrm>
          <a:prstGeom prst="rect">
            <a:avLst/>
          </a:prstGeom>
          <a:effectLst>
            <a:outerShdw blurRad="50800" dist="38100" dir="5400000" algn="t" rotWithShape="0">
              <a:prstClr val="black">
                <a:alpha val="40000"/>
              </a:prstClr>
            </a:outerShdw>
          </a:effectLst>
        </p:spPr>
      </p:pic>
      <p:pic>
        <p:nvPicPr>
          <p:cNvPr id="6" name="Image 1" descr="preencoded.png"/>
          <p:cNvPicPr>
            <a:picLocks noChangeAspect="1"/>
          </p:cNvPicPr>
          <p:nvPr/>
        </p:nvPicPr>
        <p:blipFill>
          <a:blip r:embed="rId4"/>
          <a:stretch>
            <a:fillRect/>
          </a:stretch>
        </p:blipFill>
        <p:spPr>
          <a:xfrm>
            <a:off x="7367587" y="2106454"/>
            <a:ext cx="2303264" cy="1574959"/>
          </a:xfrm>
          <a:prstGeom prst="rect">
            <a:avLst/>
          </a:prstGeom>
          <a:effectLst>
            <a:outerShdw blurRad="50800" dist="38100" dir="5400000" algn="t" rotWithShape="0">
              <a:prstClr val="black">
                <a:alpha val="40000"/>
              </a:prstClr>
            </a:outerShdw>
          </a:effectLst>
        </p:spPr>
      </p:pic>
      <p:sp>
        <p:nvSpPr>
          <p:cNvPr id="7" name="Shape 3"/>
          <p:cNvSpPr/>
          <p:nvPr/>
        </p:nvSpPr>
        <p:spPr>
          <a:xfrm>
            <a:off x="7307580" y="3916680"/>
            <a:ext cx="15240" cy="3816191"/>
          </a:xfrm>
          <a:prstGeom prst="roundRect">
            <a:avLst>
              <a:gd name="adj" fmla="val 1291860"/>
            </a:avLst>
          </a:prstGeom>
          <a:solidFill>
            <a:srgbClr val="000000">
              <a:alpha val="8000"/>
            </a:srgbClr>
          </a:solidFill>
          <a:ln/>
        </p:spPr>
      </p:sp>
      <p:sp>
        <p:nvSpPr>
          <p:cNvPr id="8" name="Shape 4"/>
          <p:cNvSpPr/>
          <p:nvPr/>
        </p:nvSpPr>
        <p:spPr>
          <a:xfrm>
            <a:off x="6936700" y="4504611"/>
            <a:ext cx="393740" cy="15240"/>
          </a:xfrm>
          <a:prstGeom prst="roundRect">
            <a:avLst>
              <a:gd name="adj" fmla="val 1291860"/>
            </a:avLst>
          </a:prstGeom>
          <a:solidFill>
            <a:srgbClr val="7B8554"/>
          </a:solidFill>
          <a:ln/>
        </p:spPr>
      </p:sp>
      <p:sp>
        <p:nvSpPr>
          <p:cNvPr id="9" name="Shape 5"/>
          <p:cNvSpPr/>
          <p:nvPr/>
        </p:nvSpPr>
        <p:spPr>
          <a:xfrm>
            <a:off x="7266027" y="4463058"/>
            <a:ext cx="98346" cy="98346"/>
          </a:xfrm>
          <a:prstGeom prst="roundRect">
            <a:avLst>
              <a:gd name="adj" fmla="val 464889"/>
            </a:avLst>
          </a:prstGeom>
          <a:solidFill>
            <a:srgbClr val="626C3B"/>
          </a:solidFill>
          <a:ln/>
        </p:spPr>
      </p:sp>
      <p:sp>
        <p:nvSpPr>
          <p:cNvPr id="10" name="Shape 6"/>
          <p:cNvSpPr/>
          <p:nvPr/>
        </p:nvSpPr>
        <p:spPr>
          <a:xfrm>
            <a:off x="524947" y="3916680"/>
            <a:ext cx="6396514" cy="1191101"/>
          </a:xfrm>
          <a:prstGeom prst="roundRect">
            <a:avLst>
              <a:gd name="adj" fmla="val 16529"/>
            </a:avLst>
          </a:prstGeom>
          <a:solidFill>
            <a:srgbClr val="626C3B"/>
          </a:solidFill>
          <a:ln w="7620">
            <a:solidFill>
              <a:srgbClr val="626C3B"/>
            </a:solidFill>
            <a:prstDash val="solid"/>
          </a:ln>
          <a:effectLst>
            <a:outerShdw blurRad="50800" dist="38100" dir="5400000" algn="t" rotWithShape="0">
              <a:prstClr val="black">
                <a:alpha val="40000"/>
              </a:prstClr>
            </a:outerShdw>
          </a:effectLst>
        </p:spPr>
      </p:sp>
      <p:sp>
        <p:nvSpPr>
          <p:cNvPr id="11" name="Text 7"/>
          <p:cNvSpPr/>
          <p:nvPr/>
        </p:nvSpPr>
        <p:spPr>
          <a:xfrm>
            <a:off x="4395668" y="4055507"/>
            <a:ext cx="2386965" cy="205026"/>
          </a:xfrm>
          <a:prstGeom prst="rect">
            <a:avLst/>
          </a:prstGeom>
          <a:noFill/>
          <a:ln/>
        </p:spPr>
        <p:txBody>
          <a:bodyPr wrap="none" lIns="0" tIns="0" rIns="0" bIns="0" rtlCol="0" anchor="t"/>
          <a:lstStyle/>
          <a:p>
            <a:pPr marL="0" indent="0" algn="r">
              <a:lnSpc>
                <a:spcPts val="1600"/>
              </a:lnSpc>
              <a:buNone/>
            </a:pPr>
            <a:r>
              <a:rPr lang="en-US" sz="1250" dirty="0">
                <a:solidFill>
                  <a:srgbClr val="FFFFFF"/>
                </a:solidFill>
                <a:latin typeface="Brygada 1918 Semi Bold" pitchFamily="34" charset="0"/>
                <a:ea typeface="Brygada 1918 Semi Bold" pitchFamily="34" charset="-122"/>
                <a:cs typeface="Brygada 1918 Semi Bold" pitchFamily="34" charset="-120"/>
              </a:rPr>
              <a:t>Verify Requests Independently</a:t>
            </a:r>
            <a:endParaRPr lang="en-US" sz="1250" dirty="0"/>
          </a:p>
        </p:txBody>
      </p:sp>
      <p:sp>
        <p:nvSpPr>
          <p:cNvPr id="12" name="Text 8"/>
          <p:cNvSpPr/>
          <p:nvPr/>
        </p:nvSpPr>
        <p:spPr>
          <a:xfrm>
            <a:off x="663773" y="4339233"/>
            <a:ext cx="6118860" cy="629722"/>
          </a:xfrm>
          <a:prstGeom prst="rect">
            <a:avLst/>
          </a:prstGeom>
          <a:noFill/>
          <a:ln/>
        </p:spPr>
        <p:txBody>
          <a:bodyPr wrap="square" lIns="0" tIns="0" rIns="0" bIns="0" rtlCol="0" anchor="t"/>
          <a:lstStyle/>
          <a:p>
            <a:pPr marL="0" indent="0" algn="r">
              <a:lnSpc>
                <a:spcPts val="1650"/>
              </a:lnSpc>
              <a:buNone/>
            </a:pPr>
            <a:r>
              <a:rPr lang="en-US" sz="1000" dirty="0">
                <a:solidFill>
                  <a:srgbClr val="FFFFFF"/>
                </a:solidFill>
                <a:latin typeface="Brygada 1918" pitchFamily="34" charset="0"/>
                <a:ea typeface="Brygada 1918" pitchFamily="34" charset="-122"/>
                <a:cs typeface="Brygada 1918" pitchFamily="34" charset="-120"/>
              </a:rPr>
              <a:t>If you receive an unexpected request (especially from an alleged boss or vendor) asking for funds or sensitive data, </a:t>
            </a:r>
            <a:r>
              <a:rPr lang="en-US" sz="1000" b="1" dirty="0">
                <a:solidFill>
                  <a:srgbClr val="FFFFFF"/>
                </a:solidFill>
                <a:latin typeface="Brygada 1918" pitchFamily="34" charset="0"/>
                <a:ea typeface="Brygada 1918" pitchFamily="34" charset="-122"/>
                <a:cs typeface="Brygada 1918" pitchFamily="34" charset="-120"/>
              </a:rPr>
              <a:t>always verify it</a:t>
            </a:r>
            <a:r>
              <a:rPr lang="en-US" sz="1000" dirty="0">
                <a:solidFill>
                  <a:srgbClr val="FFFFFF"/>
                </a:solidFill>
                <a:latin typeface="Brygada 1918" pitchFamily="34" charset="0"/>
                <a:ea typeface="Brygada 1918" pitchFamily="34" charset="-122"/>
                <a:cs typeface="Brygada 1918" pitchFamily="34" charset="-120"/>
              </a:rPr>
              <a:t> through a separate communication channel (e.g., a phone call to a known number).</a:t>
            </a:r>
            <a:endParaRPr lang="en-US" sz="1000" dirty="0"/>
          </a:p>
        </p:txBody>
      </p:sp>
      <p:sp>
        <p:nvSpPr>
          <p:cNvPr id="13" name="Shape 9"/>
          <p:cNvSpPr/>
          <p:nvPr/>
        </p:nvSpPr>
        <p:spPr>
          <a:xfrm>
            <a:off x="7299960" y="5221367"/>
            <a:ext cx="393740" cy="15240"/>
          </a:xfrm>
          <a:prstGeom prst="roundRect">
            <a:avLst>
              <a:gd name="adj" fmla="val 1291860"/>
            </a:avLst>
          </a:prstGeom>
          <a:solidFill>
            <a:srgbClr val="9C9247"/>
          </a:solidFill>
          <a:ln/>
        </p:spPr>
      </p:sp>
      <p:sp>
        <p:nvSpPr>
          <p:cNvPr id="14" name="Shape 10"/>
          <p:cNvSpPr/>
          <p:nvPr/>
        </p:nvSpPr>
        <p:spPr>
          <a:xfrm>
            <a:off x="7266027" y="5179814"/>
            <a:ext cx="98346" cy="98346"/>
          </a:xfrm>
          <a:prstGeom prst="roundRect">
            <a:avLst>
              <a:gd name="adj" fmla="val 464889"/>
            </a:avLst>
          </a:prstGeom>
          <a:solidFill>
            <a:srgbClr val="83792E"/>
          </a:solidFill>
          <a:ln/>
        </p:spPr>
      </p:sp>
      <p:sp>
        <p:nvSpPr>
          <p:cNvPr id="15" name="Shape 11"/>
          <p:cNvSpPr/>
          <p:nvPr/>
        </p:nvSpPr>
        <p:spPr>
          <a:xfrm>
            <a:off x="7708940" y="4704040"/>
            <a:ext cx="6396514" cy="1050012"/>
          </a:xfrm>
          <a:prstGeom prst="roundRect">
            <a:avLst>
              <a:gd name="adj" fmla="val 18750"/>
            </a:avLst>
          </a:prstGeom>
          <a:solidFill>
            <a:srgbClr val="626C3B"/>
          </a:solidFill>
          <a:ln w="7620">
            <a:solidFill>
              <a:srgbClr val="83792E"/>
            </a:solidFill>
            <a:prstDash val="solid"/>
          </a:ln>
          <a:effectLst>
            <a:outerShdw blurRad="50800" dist="38100" dir="5400000" algn="t" rotWithShape="0">
              <a:prstClr val="black">
                <a:alpha val="40000"/>
              </a:prstClr>
            </a:outerShdw>
          </a:effectLst>
        </p:spPr>
      </p:sp>
      <p:sp>
        <p:nvSpPr>
          <p:cNvPr id="16" name="Text 12"/>
          <p:cNvSpPr/>
          <p:nvPr/>
        </p:nvSpPr>
        <p:spPr>
          <a:xfrm>
            <a:off x="7847767" y="4842867"/>
            <a:ext cx="2145268" cy="205026"/>
          </a:xfrm>
          <a:prstGeom prst="rect">
            <a:avLst/>
          </a:prstGeom>
          <a:noFill/>
          <a:ln/>
        </p:spPr>
        <p:txBody>
          <a:bodyPr wrap="none" lIns="0" tIns="0" rIns="0" bIns="0" rtlCol="0" anchor="t"/>
          <a:lstStyle/>
          <a:p>
            <a:pPr marL="0" indent="0" algn="l">
              <a:lnSpc>
                <a:spcPts val="1600"/>
              </a:lnSpc>
              <a:buNone/>
            </a:pPr>
            <a:r>
              <a:rPr lang="en-US" sz="1250" dirty="0">
                <a:solidFill>
                  <a:srgbClr val="FFFFFF"/>
                </a:solidFill>
                <a:latin typeface="Brygada 1918 Semi Bold" pitchFamily="34" charset="0"/>
                <a:ea typeface="Brygada 1918 Semi Bold" pitchFamily="34" charset="-122"/>
                <a:cs typeface="Brygada 1918 Semi Bold" pitchFamily="34" charset="-120"/>
              </a:rPr>
              <a:t>Avoid Clicks &amp; Attachments</a:t>
            </a:r>
            <a:endParaRPr lang="en-US" sz="1250" dirty="0"/>
          </a:p>
        </p:txBody>
      </p:sp>
      <p:sp>
        <p:nvSpPr>
          <p:cNvPr id="17" name="Text 13"/>
          <p:cNvSpPr/>
          <p:nvPr/>
        </p:nvSpPr>
        <p:spPr>
          <a:xfrm>
            <a:off x="7847767" y="5126593"/>
            <a:ext cx="6118860" cy="419814"/>
          </a:xfrm>
          <a:prstGeom prst="rect">
            <a:avLst/>
          </a:prstGeom>
          <a:noFill/>
          <a:ln/>
        </p:spPr>
        <p:txBody>
          <a:bodyPr wrap="square" lIns="0" tIns="0" rIns="0" bIns="0" rtlCol="0" anchor="t"/>
          <a:lstStyle/>
          <a:p>
            <a:pPr marL="0" indent="0" algn="l">
              <a:lnSpc>
                <a:spcPts val="1650"/>
              </a:lnSpc>
              <a:buNone/>
            </a:pPr>
            <a:r>
              <a:rPr lang="en-US" sz="1000" dirty="0">
                <a:solidFill>
                  <a:srgbClr val="FFFFFF"/>
                </a:solidFill>
                <a:latin typeface="Brygada 1918" pitchFamily="34" charset="0"/>
                <a:ea typeface="Brygada 1918" pitchFamily="34" charset="-122"/>
                <a:cs typeface="Brygada 1918" pitchFamily="34" charset="-120"/>
              </a:rPr>
              <a:t>Adopt a "Default Deny" mindset. Never click links or open attachments from unknown sources. Be suspicious of emails that seem even slightly off—trust your gut.</a:t>
            </a:r>
            <a:endParaRPr lang="en-US" sz="1000" dirty="0"/>
          </a:p>
        </p:txBody>
      </p:sp>
      <p:sp>
        <p:nvSpPr>
          <p:cNvPr id="18" name="Shape 14"/>
          <p:cNvSpPr/>
          <p:nvPr/>
        </p:nvSpPr>
        <p:spPr>
          <a:xfrm>
            <a:off x="6936700" y="5887522"/>
            <a:ext cx="393740" cy="15240"/>
          </a:xfrm>
          <a:prstGeom prst="roundRect">
            <a:avLst>
              <a:gd name="adj" fmla="val 1291860"/>
            </a:avLst>
          </a:prstGeom>
          <a:solidFill>
            <a:srgbClr val="CE9521"/>
          </a:solidFill>
          <a:ln/>
        </p:spPr>
      </p:sp>
      <p:sp>
        <p:nvSpPr>
          <p:cNvPr id="19" name="Shape 15"/>
          <p:cNvSpPr/>
          <p:nvPr/>
        </p:nvSpPr>
        <p:spPr>
          <a:xfrm>
            <a:off x="7266027" y="5845969"/>
            <a:ext cx="98346" cy="98346"/>
          </a:xfrm>
          <a:prstGeom prst="roundRect">
            <a:avLst>
              <a:gd name="adj" fmla="val 464889"/>
            </a:avLst>
          </a:prstGeom>
          <a:solidFill>
            <a:srgbClr val="E8AF3B"/>
          </a:solidFill>
          <a:ln/>
        </p:spPr>
      </p:sp>
      <p:sp>
        <p:nvSpPr>
          <p:cNvPr id="20" name="Shape 16"/>
          <p:cNvSpPr/>
          <p:nvPr/>
        </p:nvSpPr>
        <p:spPr>
          <a:xfrm>
            <a:off x="524947" y="5370195"/>
            <a:ext cx="6396514" cy="1050012"/>
          </a:xfrm>
          <a:prstGeom prst="roundRect">
            <a:avLst>
              <a:gd name="adj" fmla="val 18750"/>
            </a:avLst>
          </a:prstGeom>
          <a:solidFill>
            <a:srgbClr val="626C3B"/>
          </a:solidFill>
          <a:ln w="7620">
            <a:solidFill>
              <a:srgbClr val="E8AF3B"/>
            </a:solidFill>
            <a:prstDash val="solid"/>
          </a:ln>
          <a:effectLst>
            <a:outerShdw blurRad="50800" dist="38100" dir="5400000" algn="t" rotWithShape="0">
              <a:prstClr val="black">
                <a:alpha val="40000"/>
              </a:prstClr>
            </a:outerShdw>
          </a:effectLst>
        </p:spPr>
      </p:sp>
      <p:sp>
        <p:nvSpPr>
          <p:cNvPr id="21" name="Text 17"/>
          <p:cNvSpPr/>
          <p:nvPr/>
        </p:nvSpPr>
        <p:spPr>
          <a:xfrm>
            <a:off x="3541038" y="5509022"/>
            <a:ext cx="3241596" cy="205026"/>
          </a:xfrm>
          <a:prstGeom prst="rect">
            <a:avLst/>
          </a:prstGeom>
          <a:noFill/>
          <a:ln/>
        </p:spPr>
        <p:txBody>
          <a:bodyPr wrap="none" lIns="0" tIns="0" rIns="0" bIns="0" rtlCol="0" anchor="t"/>
          <a:lstStyle/>
          <a:p>
            <a:pPr marL="0" indent="0" algn="r">
              <a:lnSpc>
                <a:spcPts val="1600"/>
              </a:lnSpc>
              <a:buNone/>
            </a:pPr>
            <a:r>
              <a:rPr lang="en-US" sz="1250" dirty="0">
                <a:solidFill>
                  <a:srgbClr val="FFFFFF"/>
                </a:solidFill>
                <a:latin typeface="Brygada 1918 Semi Bold" pitchFamily="34" charset="0"/>
                <a:ea typeface="Brygada 1918 Semi Bold" pitchFamily="34" charset="-122"/>
                <a:cs typeface="Brygada 1918 Semi Bold" pitchFamily="34" charset="-120"/>
              </a:rPr>
              <a:t>Enable Multi-Factor Authentication (MFA)</a:t>
            </a:r>
            <a:endParaRPr lang="en-US" sz="1250" dirty="0"/>
          </a:p>
        </p:txBody>
      </p:sp>
      <p:sp>
        <p:nvSpPr>
          <p:cNvPr id="22" name="Text 18"/>
          <p:cNvSpPr/>
          <p:nvPr/>
        </p:nvSpPr>
        <p:spPr>
          <a:xfrm>
            <a:off x="663773" y="5792748"/>
            <a:ext cx="6118860" cy="419814"/>
          </a:xfrm>
          <a:prstGeom prst="rect">
            <a:avLst/>
          </a:prstGeom>
          <a:noFill/>
          <a:ln/>
        </p:spPr>
        <p:txBody>
          <a:bodyPr wrap="square" lIns="0" tIns="0" rIns="0" bIns="0" rtlCol="0" anchor="t"/>
          <a:lstStyle/>
          <a:p>
            <a:pPr marL="0" indent="0" algn="r">
              <a:lnSpc>
                <a:spcPts val="1650"/>
              </a:lnSpc>
              <a:buNone/>
            </a:pPr>
            <a:r>
              <a:rPr lang="en-US" sz="1000" dirty="0">
                <a:solidFill>
                  <a:srgbClr val="FFFFFF"/>
                </a:solidFill>
                <a:latin typeface="Brygada 1918" pitchFamily="34" charset="0"/>
                <a:ea typeface="Brygada 1918" pitchFamily="34" charset="-122"/>
                <a:cs typeface="Brygada 1918" pitchFamily="34" charset="-120"/>
              </a:rPr>
              <a:t>MFA is a critical defense. Even if phishers steal your password, they cannot access your account without the second verification code (e.g., from an authenticator app or text message).</a:t>
            </a:r>
            <a:endParaRPr lang="en-US" sz="1000" dirty="0"/>
          </a:p>
        </p:txBody>
      </p:sp>
      <p:sp>
        <p:nvSpPr>
          <p:cNvPr id="23" name="Shape 19"/>
          <p:cNvSpPr/>
          <p:nvPr/>
        </p:nvSpPr>
        <p:spPr>
          <a:xfrm>
            <a:off x="7299960" y="6543794"/>
            <a:ext cx="393740" cy="15240"/>
          </a:xfrm>
          <a:prstGeom prst="roundRect">
            <a:avLst>
              <a:gd name="adj" fmla="val 1291860"/>
            </a:avLst>
          </a:prstGeom>
          <a:solidFill>
            <a:srgbClr val="B27733"/>
          </a:solidFill>
          <a:ln/>
        </p:spPr>
      </p:sp>
      <p:sp>
        <p:nvSpPr>
          <p:cNvPr id="24" name="Shape 20"/>
          <p:cNvSpPr/>
          <p:nvPr/>
        </p:nvSpPr>
        <p:spPr>
          <a:xfrm>
            <a:off x="7266027" y="6502241"/>
            <a:ext cx="98346" cy="98346"/>
          </a:xfrm>
          <a:prstGeom prst="roundRect">
            <a:avLst>
              <a:gd name="adj" fmla="val 464889"/>
            </a:avLst>
          </a:prstGeom>
          <a:solidFill>
            <a:srgbClr val="CC914D"/>
          </a:solidFill>
          <a:ln/>
        </p:spPr>
      </p:sp>
      <p:sp>
        <p:nvSpPr>
          <p:cNvPr id="25" name="Shape 21"/>
          <p:cNvSpPr/>
          <p:nvPr/>
        </p:nvSpPr>
        <p:spPr>
          <a:xfrm>
            <a:off x="7708940" y="6026468"/>
            <a:ext cx="6396514" cy="1050012"/>
          </a:xfrm>
          <a:prstGeom prst="roundRect">
            <a:avLst>
              <a:gd name="adj" fmla="val 18750"/>
            </a:avLst>
          </a:prstGeom>
          <a:solidFill>
            <a:srgbClr val="626C3B"/>
          </a:solidFill>
          <a:ln w="7620">
            <a:solidFill>
              <a:srgbClr val="CC914D"/>
            </a:solidFill>
            <a:prstDash val="solid"/>
          </a:ln>
          <a:effectLst>
            <a:outerShdw blurRad="50800" dist="38100" dir="5400000" algn="t" rotWithShape="0">
              <a:prstClr val="black">
                <a:alpha val="40000"/>
              </a:prstClr>
            </a:outerShdw>
          </a:effectLst>
        </p:spPr>
      </p:sp>
      <p:sp>
        <p:nvSpPr>
          <p:cNvPr id="26" name="Text 22"/>
          <p:cNvSpPr/>
          <p:nvPr/>
        </p:nvSpPr>
        <p:spPr>
          <a:xfrm>
            <a:off x="7847767" y="6165294"/>
            <a:ext cx="2085023" cy="205026"/>
          </a:xfrm>
          <a:prstGeom prst="rect">
            <a:avLst/>
          </a:prstGeom>
          <a:noFill/>
          <a:ln/>
        </p:spPr>
        <p:txBody>
          <a:bodyPr wrap="none" lIns="0" tIns="0" rIns="0" bIns="0" rtlCol="0" anchor="t"/>
          <a:lstStyle/>
          <a:p>
            <a:pPr marL="0" indent="0" algn="l">
              <a:lnSpc>
                <a:spcPts val="1600"/>
              </a:lnSpc>
              <a:buNone/>
            </a:pPr>
            <a:r>
              <a:rPr lang="en-US" sz="1250" dirty="0">
                <a:solidFill>
                  <a:srgbClr val="FFFFFF"/>
                </a:solidFill>
                <a:latin typeface="Brygada 1918 Semi Bold" pitchFamily="34" charset="0"/>
                <a:ea typeface="Brygada 1918 Semi Bold" pitchFamily="34" charset="-122"/>
                <a:cs typeface="Brygada 1918 Semi Bold" pitchFamily="34" charset="-120"/>
              </a:rPr>
              <a:t>Maintain Current Software</a:t>
            </a:r>
            <a:endParaRPr lang="en-US" sz="1250" dirty="0"/>
          </a:p>
        </p:txBody>
      </p:sp>
      <p:sp>
        <p:nvSpPr>
          <p:cNvPr id="27" name="Text 23"/>
          <p:cNvSpPr/>
          <p:nvPr/>
        </p:nvSpPr>
        <p:spPr>
          <a:xfrm>
            <a:off x="7847767" y="6449020"/>
            <a:ext cx="6118860" cy="419814"/>
          </a:xfrm>
          <a:prstGeom prst="rect">
            <a:avLst/>
          </a:prstGeom>
          <a:noFill/>
          <a:ln/>
        </p:spPr>
        <p:txBody>
          <a:bodyPr wrap="square" lIns="0" tIns="0" rIns="0" bIns="0" rtlCol="0" anchor="t"/>
          <a:lstStyle/>
          <a:p>
            <a:pPr marL="0" indent="0" algn="l">
              <a:lnSpc>
                <a:spcPts val="1650"/>
              </a:lnSpc>
              <a:buNone/>
            </a:pPr>
            <a:r>
              <a:rPr lang="en-US" sz="1000" dirty="0">
                <a:solidFill>
                  <a:srgbClr val="FFFFFF"/>
                </a:solidFill>
                <a:latin typeface="Brygada 1918" pitchFamily="34" charset="0"/>
                <a:ea typeface="Brygada 1918" pitchFamily="34" charset="-122"/>
                <a:cs typeface="Brygada 1918" pitchFamily="34" charset="-120"/>
              </a:rPr>
              <a:t>Ensure your operating systems, browsers, and antivirus software are set to update automatically. These updates patch security vulnerabilities that attackers often exploit.</a:t>
            </a:r>
            <a:endParaRPr lang="en-US" sz="1000" dirty="0"/>
          </a:p>
        </p:txBody>
      </p:sp>
      <p:sp>
        <p:nvSpPr>
          <p:cNvPr id="28" name="Shape 24"/>
          <p:cNvSpPr/>
          <p:nvPr/>
        </p:nvSpPr>
        <p:spPr>
          <a:xfrm>
            <a:off x="6936700" y="7200067"/>
            <a:ext cx="393740" cy="15240"/>
          </a:xfrm>
          <a:prstGeom prst="roundRect">
            <a:avLst>
              <a:gd name="adj" fmla="val 1291860"/>
            </a:avLst>
          </a:prstGeom>
          <a:solidFill>
            <a:srgbClr val="7B8554"/>
          </a:solidFill>
          <a:ln/>
        </p:spPr>
      </p:sp>
      <p:sp>
        <p:nvSpPr>
          <p:cNvPr id="29" name="Shape 25"/>
          <p:cNvSpPr/>
          <p:nvPr/>
        </p:nvSpPr>
        <p:spPr>
          <a:xfrm>
            <a:off x="7266027" y="7158514"/>
            <a:ext cx="98346" cy="98346"/>
          </a:xfrm>
          <a:prstGeom prst="roundRect">
            <a:avLst>
              <a:gd name="adj" fmla="val 464889"/>
            </a:avLst>
          </a:prstGeom>
          <a:solidFill>
            <a:srgbClr val="626C3B"/>
          </a:solidFill>
          <a:ln/>
        </p:spPr>
      </p:sp>
      <p:sp>
        <p:nvSpPr>
          <p:cNvPr id="30" name="Shape 26"/>
          <p:cNvSpPr/>
          <p:nvPr/>
        </p:nvSpPr>
        <p:spPr>
          <a:xfrm>
            <a:off x="524947" y="6682740"/>
            <a:ext cx="6396514" cy="1050012"/>
          </a:xfrm>
          <a:prstGeom prst="roundRect">
            <a:avLst>
              <a:gd name="adj" fmla="val 18750"/>
            </a:avLst>
          </a:prstGeom>
          <a:solidFill>
            <a:srgbClr val="626C3B"/>
          </a:solidFill>
          <a:ln w="7620">
            <a:solidFill>
              <a:srgbClr val="626C3B"/>
            </a:solidFill>
            <a:prstDash val="solid"/>
          </a:ln>
          <a:effectLst>
            <a:outerShdw blurRad="50800" dist="38100" dir="5400000" algn="t" rotWithShape="0">
              <a:prstClr val="black">
                <a:alpha val="40000"/>
              </a:prstClr>
            </a:outerShdw>
          </a:effectLst>
        </p:spPr>
      </p:sp>
      <p:sp>
        <p:nvSpPr>
          <p:cNvPr id="31" name="Text 27"/>
          <p:cNvSpPr/>
          <p:nvPr/>
        </p:nvSpPr>
        <p:spPr>
          <a:xfrm>
            <a:off x="4746784" y="6821567"/>
            <a:ext cx="2035850" cy="205026"/>
          </a:xfrm>
          <a:prstGeom prst="rect">
            <a:avLst/>
          </a:prstGeom>
          <a:noFill/>
          <a:ln/>
        </p:spPr>
        <p:txBody>
          <a:bodyPr wrap="none" lIns="0" tIns="0" rIns="0" bIns="0" rtlCol="0" anchor="t"/>
          <a:lstStyle/>
          <a:p>
            <a:pPr marL="0" indent="0" algn="r">
              <a:lnSpc>
                <a:spcPts val="1600"/>
              </a:lnSpc>
              <a:buNone/>
            </a:pPr>
            <a:r>
              <a:rPr lang="en-US" sz="1250" dirty="0">
                <a:solidFill>
                  <a:srgbClr val="FFFFFF"/>
                </a:solidFill>
                <a:latin typeface="Brygada 1918 Semi Bold" pitchFamily="34" charset="0"/>
                <a:ea typeface="Brygada 1918 Semi Bold" pitchFamily="34" charset="-122"/>
                <a:cs typeface="Brygada 1918 Semi Bold" pitchFamily="34" charset="-120"/>
              </a:rPr>
              <a:t>Report Suspicious Activity</a:t>
            </a:r>
            <a:endParaRPr lang="en-US" sz="1250" dirty="0"/>
          </a:p>
        </p:txBody>
      </p:sp>
      <p:sp>
        <p:nvSpPr>
          <p:cNvPr id="32" name="Text 28"/>
          <p:cNvSpPr/>
          <p:nvPr/>
        </p:nvSpPr>
        <p:spPr>
          <a:xfrm>
            <a:off x="663773" y="7105293"/>
            <a:ext cx="6118860" cy="419814"/>
          </a:xfrm>
          <a:prstGeom prst="rect">
            <a:avLst/>
          </a:prstGeom>
          <a:noFill/>
          <a:ln/>
        </p:spPr>
        <p:txBody>
          <a:bodyPr wrap="square" lIns="0" tIns="0" rIns="0" bIns="0" rtlCol="0" anchor="t"/>
          <a:lstStyle/>
          <a:p>
            <a:pPr marL="0" indent="0" algn="r">
              <a:lnSpc>
                <a:spcPts val="1650"/>
              </a:lnSpc>
              <a:buNone/>
            </a:pPr>
            <a:r>
              <a:rPr lang="en-US" sz="1000" dirty="0">
                <a:solidFill>
                  <a:srgbClr val="FFFFFF"/>
                </a:solidFill>
                <a:latin typeface="Brygada 1918" pitchFamily="34" charset="0"/>
                <a:ea typeface="Brygada 1918" pitchFamily="34" charset="-122"/>
                <a:cs typeface="Brygada 1918" pitchFamily="34" charset="-120"/>
              </a:rPr>
              <a:t>Immediately forward or report any suspicious emails to your organization's IT or Security team. Your timely report helps protect not just you, but everyone in the organization.</a:t>
            </a:r>
            <a:endParaRPr lang="en-US" sz="1000" dirty="0"/>
          </a:p>
        </p:txBody>
      </p:sp>
      <p:sp>
        <p:nvSpPr>
          <p:cNvPr id="33" name="Rectangle 32">
            <a:extLst>
              <a:ext uri="{FF2B5EF4-FFF2-40B4-BE49-F238E27FC236}">
                <a16:creationId xmlns:a16="http://schemas.microsoft.com/office/drawing/2014/main" id="{F4089AEE-81BC-408F-95A7-CB21AD683D81}"/>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89A5D722-6052-4D5C-A410-5147503A37E7}"/>
              </a:ext>
            </a:extLst>
          </p:cNvPr>
          <p:cNvPicPr>
            <a:picLocks noChangeAspect="1"/>
          </p:cNvPicPr>
          <p:nvPr/>
        </p:nvPicPr>
        <p:blipFill>
          <a:blip r:embed="rId5"/>
          <a:stretch>
            <a:fillRect/>
          </a:stretch>
        </p:blipFill>
        <p:spPr>
          <a:xfrm>
            <a:off x="13449372" y="7185623"/>
            <a:ext cx="1050892" cy="10508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443157"/>
            <a:ext cx="6814423" cy="620078"/>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4850"/>
              </a:lnSpc>
              <a:buNone/>
            </a:pPr>
            <a:r>
              <a:rPr lang="en-US" sz="3900" b="1" dirty="0">
                <a:solidFill>
                  <a:srgbClr val="403011"/>
                </a:solidFill>
                <a:latin typeface="Brygada 1918 Semi Bold" pitchFamily="34" charset="0"/>
                <a:ea typeface="Brygada 1918 Semi Bold" pitchFamily="34" charset="-122"/>
                <a:cs typeface="Brygada 1918 Semi Bold" pitchFamily="34" charset="-120"/>
              </a:rPr>
              <a:t>Company Policy &amp; Reporting</a:t>
            </a:r>
            <a:endParaRPr lang="en-US" sz="3900" dirty="0"/>
          </a:p>
        </p:txBody>
      </p:sp>
      <p:sp>
        <p:nvSpPr>
          <p:cNvPr id="3" name="Text 1"/>
          <p:cNvSpPr/>
          <p:nvPr/>
        </p:nvSpPr>
        <p:spPr>
          <a:xfrm>
            <a:off x="793790" y="2460069"/>
            <a:ext cx="13042821" cy="396954"/>
          </a:xfrm>
          <a:prstGeom prst="rect">
            <a:avLst/>
          </a:prstGeom>
          <a:noFill/>
          <a:ln/>
        </p:spPr>
        <p:txBody>
          <a:bodyPr wrap="none" lIns="0" tIns="0" rIns="0" bIns="0" rtlCol="0" anchor="t"/>
          <a:lstStyle/>
          <a:p>
            <a:pPr marL="0" indent="0" algn="l">
              <a:lnSpc>
                <a:spcPts val="3100"/>
              </a:lnSpc>
              <a:buNone/>
            </a:pPr>
            <a:r>
              <a:rPr lang="en-US" sz="1950" dirty="0">
                <a:solidFill>
                  <a:srgbClr val="403011"/>
                </a:solidFill>
                <a:latin typeface="Brygada 1918" pitchFamily="34" charset="0"/>
                <a:ea typeface="Brygada 1918" pitchFamily="34" charset="-122"/>
                <a:cs typeface="Brygada 1918" pitchFamily="34" charset="-120"/>
              </a:rPr>
              <a:t>If You See Something, Say Something</a:t>
            </a:r>
            <a:endParaRPr lang="en-US" sz="1950" dirty="0"/>
          </a:p>
        </p:txBody>
      </p:sp>
      <p:sp>
        <p:nvSpPr>
          <p:cNvPr id="4" name="Text 2"/>
          <p:cNvSpPr/>
          <p:nvPr/>
        </p:nvSpPr>
        <p:spPr>
          <a:xfrm>
            <a:off x="793790" y="31546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011"/>
                </a:solidFill>
                <a:latin typeface="Brygada 1918 Semi Bold" pitchFamily="34" charset="0"/>
                <a:ea typeface="Brygada 1918 Semi Bold" pitchFamily="34" charset="-122"/>
                <a:cs typeface="Brygada 1918 Semi Bold" pitchFamily="34" charset="-120"/>
              </a:rPr>
              <a:t>Reporting:</a:t>
            </a:r>
            <a:r>
              <a:rPr lang="en-US" sz="1950" dirty="0">
                <a:solidFill>
                  <a:srgbClr val="403011"/>
                </a:solidFill>
                <a:latin typeface="Brygada 1918 Semi Bold" pitchFamily="34" charset="0"/>
                <a:ea typeface="Brygada 1918 Semi Bold" pitchFamily="34" charset="-122"/>
                <a:cs typeface="Brygada 1918 Semi Bold" pitchFamily="34" charset="-120"/>
              </a:rPr>
              <a:t> </a:t>
            </a:r>
            <a:endParaRPr lang="en-US" sz="1950" dirty="0"/>
          </a:p>
        </p:txBody>
      </p:sp>
      <p:sp>
        <p:nvSpPr>
          <p:cNvPr id="5" name="Text 3"/>
          <p:cNvSpPr/>
          <p:nvPr/>
        </p:nvSpPr>
        <p:spPr>
          <a:xfrm>
            <a:off x="793790" y="3762494"/>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03011"/>
                </a:solidFill>
                <a:latin typeface="Brygada 1918" pitchFamily="34" charset="0"/>
                <a:ea typeface="Brygada 1918" pitchFamily="34" charset="-122"/>
                <a:cs typeface="Brygada 1918" pitchFamily="34" charset="-120"/>
              </a:rPr>
              <a:t>Clearly state the process for reporting phishing attempts.</a:t>
            </a:r>
            <a:endParaRPr lang="en-US" sz="1550" dirty="0"/>
          </a:p>
        </p:txBody>
      </p:sp>
      <p:sp>
        <p:nvSpPr>
          <p:cNvPr id="6" name="Text 4"/>
          <p:cNvSpPr/>
          <p:nvPr/>
        </p:nvSpPr>
        <p:spPr>
          <a:xfrm>
            <a:off x="793790" y="4303276"/>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"Use the </a:t>
            </a:r>
            <a:r>
              <a:rPr lang="en-US" sz="1550" b="1" dirty="0">
                <a:solidFill>
                  <a:srgbClr val="403011"/>
                </a:solidFill>
                <a:latin typeface="Brygada 1918" pitchFamily="34" charset="0"/>
                <a:ea typeface="Brygada 1918" pitchFamily="34" charset="-122"/>
                <a:cs typeface="Brygada 1918" pitchFamily="34" charset="-120"/>
              </a:rPr>
              <a:t>'Report Phishing'</a:t>
            </a:r>
            <a:r>
              <a:rPr lang="en-US" sz="1550" dirty="0">
                <a:solidFill>
                  <a:srgbClr val="403011"/>
                </a:solidFill>
                <a:latin typeface="Brygada 1918" pitchFamily="34" charset="0"/>
                <a:ea typeface="Brygada 1918" pitchFamily="34" charset="-122"/>
                <a:cs typeface="Brygada 1918" pitchFamily="34" charset="-120"/>
              </a:rPr>
              <a:t> button in Outlook/Gmail."</a:t>
            </a:r>
            <a:endParaRPr lang="en-US" sz="1550" dirty="0"/>
          </a:p>
        </p:txBody>
      </p:sp>
      <p:sp>
        <p:nvSpPr>
          <p:cNvPr id="7" name="Text 5"/>
          <p:cNvSpPr/>
          <p:nvPr/>
        </p:nvSpPr>
        <p:spPr>
          <a:xfrm>
            <a:off x="793790" y="4690229"/>
            <a:ext cx="13042821" cy="32516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"Forward the suspicious email to </a:t>
            </a:r>
            <a:r>
              <a:rPr lang="en-US" sz="1550" dirty="0">
                <a:solidFill>
                  <a:srgbClr val="403011"/>
                </a:solidFill>
                <a:highlight>
                  <a:srgbClr val="E9DEC7"/>
                </a:highlight>
                <a:latin typeface="Consolas" pitchFamily="34" charset="0"/>
                <a:ea typeface="Consolas" pitchFamily="34" charset="-122"/>
                <a:cs typeface="Consolas" pitchFamily="34" charset="-120"/>
              </a:rPr>
              <a:t>phishing@yourcompany.com</a:t>
            </a:r>
            <a:r>
              <a:rPr lang="en-US" sz="1550" dirty="0">
                <a:solidFill>
                  <a:srgbClr val="403011"/>
                </a:solidFill>
                <a:latin typeface="Brygada 1918" pitchFamily="34" charset="0"/>
                <a:ea typeface="Brygada 1918" pitchFamily="34" charset="-122"/>
                <a:cs typeface="Brygada 1918" pitchFamily="34" charset="-120"/>
              </a:rPr>
              <a:t>."</a:t>
            </a:r>
            <a:endParaRPr lang="en-US" sz="1550" dirty="0"/>
          </a:p>
        </p:txBody>
      </p:sp>
      <p:sp>
        <p:nvSpPr>
          <p:cNvPr id="8" name="Text 6"/>
          <p:cNvSpPr/>
          <p:nvPr/>
        </p:nvSpPr>
        <p:spPr>
          <a:xfrm>
            <a:off x="793790" y="5084802"/>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"Contact the IT Help Desk at [phone number]."</a:t>
            </a:r>
            <a:endParaRPr lang="en-US" sz="1550" dirty="0"/>
          </a:p>
        </p:txBody>
      </p:sp>
      <p:sp>
        <p:nvSpPr>
          <p:cNvPr id="9" name="Shape 7"/>
          <p:cNvSpPr/>
          <p:nvPr/>
        </p:nvSpPr>
        <p:spPr>
          <a:xfrm>
            <a:off x="793790" y="5625584"/>
            <a:ext cx="13042821" cy="1160740"/>
          </a:xfrm>
          <a:prstGeom prst="roundRect">
            <a:avLst>
              <a:gd name="adj" fmla="val 25648"/>
            </a:avLst>
          </a:prstGeom>
          <a:solidFill>
            <a:srgbClr val="D9D9D9"/>
          </a:solidFill>
          <a:ln/>
          <a:effectLst>
            <a:outerShdw blurRad="63500" sx="102000" sy="102000" algn="ctr" rotWithShape="0">
              <a:prstClr val="black">
                <a:alpha val="40000"/>
              </a:prstClr>
            </a:outerShdw>
          </a:effectLst>
        </p:spPr>
      </p:sp>
      <p:pic>
        <p:nvPicPr>
          <p:cNvPr id="10" name="Image 0" descr="preencoded.png"/>
          <p:cNvPicPr>
            <a:picLocks noChangeAspect="1"/>
          </p:cNvPicPr>
          <p:nvPr/>
        </p:nvPicPr>
        <p:blipFill>
          <a:blip r:embed="rId3"/>
          <a:stretch>
            <a:fillRect/>
          </a:stretch>
        </p:blipFill>
        <p:spPr>
          <a:xfrm>
            <a:off x="992148" y="5920859"/>
            <a:ext cx="248007" cy="198358"/>
          </a:xfrm>
          <a:prstGeom prst="rect">
            <a:avLst/>
          </a:prstGeom>
        </p:spPr>
      </p:pic>
      <p:sp>
        <p:nvSpPr>
          <p:cNvPr id="11" name="Text 8"/>
          <p:cNvSpPr/>
          <p:nvPr/>
        </p:nvSpPr>
        <p:spPr>
          <a:xfrm>
            <a:off x="1438513" y="5873472"/>
            <a:ext cx="12199739"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Brygada 1918" pitchFamily="34" charset="0"/>
                <a:ea typeface="Brygada 1918" pitchFamily="34" charset="-122"/>
                <a:cs typeface="Brygada 1918" pitchFamily="34" charset="-120"/>
              </a:rPr>
              <a:t>Why Reporting Matters:</a:t>
            </a:r>
            <a:r>
              <a:rPr lang="en-US" sz="1550" dirty="0">
                <a:solidFill>
                  <a:srgbClr val="000000"/>
                </a:solidFill>
                <a:latin typeface="Brygada 1918" pitchFamily="34" charset="0"/>
                <a:ea typeface="Brygada 1918" pitchFamily="34" charset="-122"/>
                <a:cs typeface="Brygada 1918" pitchFamily="34" charset="-120"/>
              </a:rPr>
              <a:t> Reporting helps protect the entire organization. The IT Security team can block the malicious sender, scan for similar threats, and alert other employees.</a:t>
            </a:r>
            <a:endParaRPr lang="en-US" sz="1550" dirty="0"/>
          </a:p>
        </p:txBody>
      </p:sp>
      <p:sp>
        <p:nvSpPr>
          <p:cNvPr id="12" name="Rectangle 11">
            <a:extLst>
              <a:ext uri="{FF2B5EF4-FFF2-40B4-BE49-F238E27FC236}">
                <a16:creationId xmlns:a16="http://schemas.microsoft.com/office/drawing/2014/main" id="{D2F8768C-3228-432E-89F5-D906C7F2B54F}"/>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E4EB4256-CED1-4E5A-BA12-6B3B4EE848E5}"/>
              </a:ext>
            </a:extLst>
          </p:cNvPr>
          <p:cNvPicPr>
            <a:picLocks noChangeAspect="1"/>
          </p:cNvPicPr>
          <p:nvPr/>
        </p:nvPicPr>
        <p:blipFill>
          <a:blip r:embed="rId4"/>
          <a:stretch>
            <a:fillRect/>
          </a:stretch>
        </p:blipFill>
        <p:spPr>
          <a:xfrm>
            <a:off x="13449372" y="7185623"/>
            <a:ext cx="1050892" cy="10508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a:effectLst>
            <a:outerShdw blurRad="50800" dist="38100" dir="8100000" algn="tr" rotWithShape="0">
              <a:prstClr val="black">
                <a:alpha val="40000"/>
              </a:prstClr>
            </a:outerShdw>
          </a:effectLst>
        </p:spPr>
      </p:pic>
      <p:sp>
        <p:nvSpPr>
          <p:cNvPr id="3" name="Text 0"/>
          <p:cNvSpPr/>
          <p:nvPr/>
        </p:nvSpPr>
        <p:spPr>
          <a:xfrm>
            <a:off x="793790" y="2682240"/>
            <a:ext cx="6847284" cy="855821"/>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6700"/>
              </a:lnSpc>
              <a:buNone/>
            </a:pPr>
            <a:r>
              <a:rPr lang="en-US" sz="5350" dirty="0">
                <a:solidFill>
                  <a:srgbClr val="403011"/>
                </a:solidFill>
                <a:latin typeface="Brygada 1918 Semi Bold" pitchFamily="34" charset="0"/>
                <a:ea typeface="Brygada 1918 Semi Bold" pitchFamily="34" charset="-122"/>
                <a:cs typeface="Brygada 1918 Semi Bold" pitchFamily="34" charset="-120"/>
              </a:rPr>
              <a:t>CHAPTER 4</a:t>
            </a:r>
            <a:endParaRPr lang="en-US" sz="5350" dirty="0"/>
          </a:p>
        </p:txBody>
      </p:sp>
      <p:sp>
        <p:nvSpPr>
          <p:cNvPr id="4" name="Text 1"/>
          <p:cNvSpPr/>
          <p:nvPr/>
        </p:nvSpPr>
        <p:spPr>
          <a:xfrm>
            <a:off x="793790" y="3835718"/>
            <a:ext cx="7556421" cy="1711642"/>
          </a:xfrm>
          <a:prstGeom prst="rect">
            <a:avLst/>
          </a:prstGeom>
          <a:noFill/>
          <a:ln/>
          <a:effectLst>
            <a:outerShdw blurRad="50800" dist="38100" dir="2700000" algn="tl" rotWithShape="0">
              <a:prstClr val="black">
                <a:alpha val="40000"/>
              </a:prstClr>
            </a:outerShdw>
          </a:effectLst>
        </p:spPr>
        <p:txBody>
          <a:bodyPr wrap="square" lIns="0" tIns="0" rIns="0" bIns="0" rtlCol="0" anchor="t"/>
          <a:lstStyle/>
          <a:p>
            <a:pPr marL="0" indent="0" algn="l">
              <a:lnSpc>
                <a:spcPts val="6700"/>
              </a:lnSpc>
              <a:buNone/>
            </a:pPr>
            <a:r>
              <a:rPr lang="en-US" sz="5350" dirty="0">
                <a:solidFill>
                  <a:srgbClr val="403011"/>
                </a:solidFill>
                <a:latin typeface="Brygada 1918 Semi Bold" pitchFamily="34" charset="0"/>
                <a:ea typeface="Brygada 1918 Semi Bold" pitchFamily="34" charset="-122"/>
                <a:cs typeface="Brygada 1918 Semi Bold" pitchFamily="34" charset="-120"/>
              </a:rPr>
              <a:t>Real-World Case Studies</a:t>
            </a:r>
            <a:endParaRPr lang="en-US" sz="5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37103" y="438983"/>
            <a:ext cx="3452932" cy="248841"/>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CASE STUDY / PHISHING IN ACTION</a:t>
            </a:r>
            <a:endParaRPr lang="en-US" sz="1550" dirty="0"/>
          </a:p>
        </p:txBody>
      </p:sp>
      <p:sp>
        <p:nvSpPr>
          <p:cNvPr id="3" name="Text 1"/>
          <p:cNvSpPr/>
          <p:nvPr/>
        </p:nvSpPr>
        <p:spPr>
          <a:xfrm>
            <a:off x="637103" y="926663"/>
            <a:ext cx="13356193" cy="1373981"/>
          </a:xfrm>
          <a:prstGeom prst="rect">
            <a:avLst/>
          </a:prstGeom>
          <a:noFill/>
          <a:ln/>
          <a:effectLst>
            <a:outerShdw blurRad="50800" dist="38100" dir="2700000" algn="tl" rotWithShape="0">
              <a:prstClr val="black">
                <a:alpha val="40000"/>
              </a:prstClr>
            </a:outerShdw>
          </a:effectLst>
        </p:spPr>
        <p:txBody>
          <a:bodyPr wrap="square" lIns="0" tIns="0" rIns="0" bIns="0" rtlCol="0" anchor="t"/>
          <a:lstStyle/>
          <a:p>
            <a:pPr marL="0" indent="0" algn="l">
              <a:lnSpc>
                <a:spcPts val="5400"/>
              </a:lnSpc>
              <a:buNone/>
            </a:pPr>
            <a:r>
              <a:rPr lang="en-US" sz="4300" dirty="0">
                <a:solidFill>
                  <a:srgbClr val="403011"/>
                </a:solidFill>
                <a:latin typeface="Brygada 1918 Semi Bold" pitchFamily="34" charset="0"/>
                <a:ea typeface="Brygada 1918 Semi Bold" pitchFamily="34" charset="-122"/>
                <a:cs typeface="Brygada 1918 Semi Bold" pitchFamily="34" charset="-120"/>
              </a:rPr>
              <a:t>Real-World Example: The "Account Suspension" Scam</a:t>
            </a:r>
            <a:endParaRPr lang="en-US" sz="4300" dirty="0"/>
          </a:p>
        </p:txBody>
      </p:sp>
      <p:sp>
        <p:nvSpPr>
          <p:cNvPr id="4" name="Text 2"/>
          <p:cNvSpPr/>
          <p:nvPr/>
        </p:nvSpPr>
        <p:spPr>
          <a:xfrm>
            <a:off x="637103" y="2539484"/>
            <a:ext cx="13356193" cy="254794"/>
          </a:xfrm>
          <a:prstGeom prst="rect">
            <a:avLst/>
          </a:prstGeom>
          <a:noFill/>
          <a:ln/>
        </p:spPr>
        <p:txBody>
          <a:bodyPr wrap="non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This common scenario illustrates the high-stakes risk of financial phishing designed to exploit fear and urgency.</a:t>
            </a:r>
            <a:endParaRPr lang="en-US" sz="1250" dirty="0"/>
          </a:p>
        </p:txBody>
      </p:sp>
      <p:pic>
        <p:nvPicPr>
          <p:cNvPr id="5" name="Image 0" descr="preencoded.png"/>
          <p:cNvPicPr>
            <a:picLocks noChangeAspect="1"/>
          </p:cNvPicPr>
          <p:nvPr/>
        </p:nvPicPr>
        <p:blipFill>
          <a:blip r:embed="rId3"/>
          <a:stretch>
            <a:fillRect/>
          </a:stretch>
        </p:blipFill>
        <p:spPr>
          <a:xfrm>
            <a:off x="637103" y="2973467"/>
            <a:ext cx="6678097" cy="637103"/>
          </a:xfrm>
          <a:prstGeom prst="rect">
            <a:avLst/>
          </a:prstGeom>
          <a:effectLst>
            <a:outerShdw blurRad="50800" dist="38100" dir="8100000" algn="tr" rotWithShape="0">
              <a:prstClr val="black">
                <a:alpha val="40000"/>
              </a:prstClr>
            </a:outerShdw>
          </a:effectLst>
        </p:spPr>
      </p:pic>
      <p:sp>
        <p:nvSpPr>
          <p:cNvPr id="6" name="Text 3"/>
          <p:cNvSpPr/>
          <p:nvPr/>
        </p:nvSpPr>
        <p:spPr>
          <a:xfrm>
            <a:off x="796290" y="3769757"/>
            <a:ext cx="1991201" cy="248841"/>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1. The Lure</a:t>
            </a:r>
            <a:endParaRPr lang="en-US" sz="1550" dirty="0"/>
          </a:p>
        </p:txBody>
      </p:sp>
      <p:sp>
        <p:nvSpPr>
          <p:cNvPr id="7" name="Text 4"/>
          <p:cNvSpPr/>
          <p:nvPr/>
        </p:nvSpPr>
        <p:spPr>
          <a:xfrm>
            <a:off x="796290" y="4114086"/>
            <a:ext cx="6359723" cy="764381"/>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The victim receives an official-looking email claiming their bank or payment account (e.g., PayPal, Venmo) has been temporarily </a:t>
            </a:r>
            <a:r>
              <a:rPr lang="en-US" sz="1250" b="1" dirty="0">
                <a:solidFill>
                  <a:srgbClr val="403011"/>
                </a:solidFill>
                <a:latin typeface="Brygada 1918" pitchFamily="34" charset="0"/>
                <a:ea typeface="Brygada 1918" pitchFamily="34" charset="-122"/>
                <a:cs typeface="Brygada 1918" pitchFamily="34" charset="-120"/>
              </a:rPr>
              <a:t>suspended due to "suspicious activity."</a:t>
            </a:r>
            <a:r>
              <a:rPr lang="en-US" sz="1250" dirty="0">
                <a:solidFill>
                  <a:srgbClr val="403011"/>
                </a:solidFill>
                <a:latin typeface="Brygada 1918" pitchFamily="34" charset="0"/>
                <a:ea typeface="Brygada 1918" pitchFamily="34" charset="-122"/>
                <a:cs typeface="Brygada 1918" pitchFamily="34" charset="-120"/>
              </a:rPr>
              <a:t> The email contains official logos and branding.</a:t>
            </a:r>
            <a:endParaRPr lang="en-US" sz="1250" dirty="0"/>
          </a:p>
        </p:txBody>
      </p:sp>
      <p:pic>
        <p:nvPicPr>
          <p:cNvPr id="8" name="Image 1" descr="preencoded.png"/>
          <p:cNvPicPr>
            <a:picLocks noChangeAspect="1"/>
          </p:cNvPicPr>
          <p:nvPr/>
        </p:nvPicPr>
        <p:blipFill>
          <a:blip r:embed="rId4"/>
          <a:stretch>
            <a:fillRect/>
          </a:stretch>
        </p:blipFill>
        <p:spPr>
          <a:xfrm>
            <a:off x="7315200" y="2973467"/>
            <a:ext cx="6678097" cy="637103"/>
          </a:xfrm>
          <a:prstGeom prst="rect">
            <a:avLst/>
          </a:prstGeom>
          <a:effectLst>
            <a:outerShdw blurRad="50800" dist="38100" dir="8100000" algn="tr" rotWithShape="0">
              <a:prstClr val="black">
                <a:alpha val="40000"/>
              </a:prstClr>
            </a:outerShdw>
          </a:effectLst>
        </p:spPr>
      </p:pic>
      <p:sp>
        <p:nvSpPr>
          <p:cNvPr id="9" name="Text 5"/>
          <p:cNvSpPr/>
          <p:nvPr/>
        </p:nvSpPr>
        <p:spPr>
          <a:xfrm>
            <a:off x="7474387" y="3769757"/>
            <a:ext cx="1991201" cy="248841"/>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2. The Call to Action</a:t>
            </a:r>
            <a:endParaRPr lang="en-US" sz="1550" dirty="0"/>
          </a:p>
        </p:txBody>
      </p:sp>
      <p:sp>
        <p:nvSpPr>
          <p:cNvPr id="10" name="Text 6"/>
          <p:cNvSpPr/>
          <p:nvPr/>
        </p:nvSpPr>
        <p:spPr>
          <a:xfrm>
            <a:off x="7474387" y="4114086"/>
            <a:ext cx="6359723" cy="764381"/>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The email urgently instructs the victim to click a provided link to a landing page to "verify identity" or "confirm recent transactions" and reactivate the account. This link leads to a fake login page.</a:t>
            </a:r>
            <a:endParaRPr lang="en-US" sz="1250" dirty="0"/>
          </a:p>
        </p:txBody>
      </p:sp>
      <p:pic>
        <p:nvPicPr>
          <p:cNvPr id="11" name="Image 2" descr="preencoded.png"/>
          <p:cNvPicPr>
            <a:picLocks noChangeAspect="1"/>
          </p:cNvPicPr>
          <p:nvPr/>
        </p:nvPicPr>
        <p:blipFill>
          <a:blip r:embed="rId5"/>
          <a:stretch>
            <a:fillRect/>
          </a:stretch>
        </p:blipFill>
        <p:spPr>
          <a:xfrm>
            <a:off x="637103" y="5037653"/>
            <a:ext cx="6678097" cy="637103"/>
          </a:xfrm>
          <a:prstGeom prst="rect">
            <a:avLst/>
          </a:prstGeom>
          <a:effectLst>
            <a:outerShdw blurRad="50800" dist="38100" dir="8100000" algn="tr" rotWithShape="0">
              <a:prstClr val="black">
                <a:alpha val="40000"/>
              </a:prstClr>
            </a:outerShdw>
          </a:effectLst>
        </p:spPr>
      </p:pic>
      <p:sp>
        <p:nvSpPr>
          <p:cNvPr id="12" name="Text 7"/>
          <p:cNvSpPr/>
          <p:nvPr/>
        </p:nvSpPr>
        <p:spPr>
          <a:xfrm>
            <a:off x="796290" y="5833943"/>
            <a:ext cx="2281595" cy="248841"/>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3. Credential Harvesting</a:t>
            </a:r>
            <a:endParaRPr lang="en-US" sz="1550" dirty="0"/>
          </a:p>
        </p:txBody>
      </p:sp>
      <p:sp>
        <p:nvSpPr>
          <p:cNvPr id="13" name="Text 8"/>
          <p:cNvSpPr/>
          <p:nvPr/>
        </p:nvSpPr>
        <p:spPr>
          <a:xfrm>
            <a:off x="796290" y="6178272"/>
            <a:ext cx="6359723" cy="764381"/>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Fearing loss of access to their money, the victim enters their username and password on the convincing fake website. These credentials are instantly captured by the attackers.</a:t>
            </a:r>
            <a:endParaRPr lang="en-US" sz="1250" dirty="0"/>
          </a:p>
        </p:txBody>
      </p:sp>
      <p:pic>
        <p:nvPicPr>
          <p:cNvPr id="14" name="Image 3" descr="preencoded.png"/>
          <p:cNvPicPr>
            <a:picLocks noChangeAspect="1"/>
          </p:cNvPicPr>
          <p:nvPr/>
        </p:nvPicPr>
        <p:blipFill>
          <a:blip r:embed="rId6"/>
          <a:stretch>
            <a:fillRect/>
          </a:stretch>
        </p:blipFill>
        <p:spPr>
          <a:xfrm>
            <a:off x="7315200" y="5037653"/>
            <a:ext cx="6678097" cy="637103"/>
          </a:xfrm>
          <a:prstGeom prst="rect">
            <a:avLst/>
          </a:prstGeom>
          <a:effectLst>
            <a:outerShdw blurRad="50800" dist="38100" dir="8100000" algn="tr" rotWithShape="0">
              <a:prstClr val="black">
                <a:alpha val="40000"/>
              </a:prstClr>
            </a:outerShdw>
          </a:effectLst>
        </p:spPr>
      </p:pic>
      <p:sp>
        <p:nvSpPr>
          <p:cNvPr id="15" name="Text 9"/>
          <p:cNvSpPr/>
          <p:nvPr/>
        </p:nvSpPr>
        <p:spPr>
          <a:xfrm>
            <a:off x="7474387" y="5833943"/>
            <a:ext cx="1991201" cy="248841"/>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4. The Payoff</a:t>
            </a:r>
            <a:endParaRPr lang="en-US" sz="1550" dirty="0"/>
          </a:p>
        </p:txBody>
      </p:sp>
      <p:sp>
        <p:nvSpPr>
          <p:cNvPr id="16" name="Text 10"/>
          <p:cNvSpPr/>
          <p:nvPr/>
        </p:nvSpPr>
        <p:spPr>
          <a:xfrm>
            <a:off x="7474387" y="6178272"/>
            <a:ext cx="6359723" cy="764381"/>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The attackers use the stolen credentials to log into the legitimate bank website, where they can initiate fraudulent transfers, change contact information, or drain the account's funds.</a:t>
            </a:r>
            <a:endParaRPr lang="en-US" sz="1250" dirty="0"/>
          </a:p>
        </p:txBody>
      </p:sp>
      <p:sp>
        <p:nvSpPr>
          <p:cNvPr id="17" name="Text 11"/>
          <p:cNvSpPr/>
          <p:nvPr/>
        </p:nvSpPr>
        <p:spPr>
          <a:xfrm>
            <a:off x="637103" y="7281029"/>
            <a:ext cx="13356193" cy="509588"/>
          </a:xfrm>
          <a:prstGeom prst="rect">
            <a:avLst/>
          </a:prstGeom>
          <a:noFill/>
          <a:ln/>
        </p:spPr>
        <p:txBody>
          <a:bodyPr wrap="square" lIns="0" tIns="0" rIns="0" bIns="0" rtlCol="0" anchor="t"/>
          <a:lstStyle/>
          <a:p>
            <a:pPr marL="0" indent="0" algn="l">
              <a:lnSpc>
                <a:spcPts val="2000"/>
              </a:lnSpc>
              <a:buNone/>
            </a:pPr>
            <a:r>
              <a:rPr lang="en-US" sz="1250" b="1" dirty="0">
                <a:solidFill>
                  <a:srgbClr val="403011"/>
                </a:solidFill>
                <a:latin typeface="Brygada 1918" pitchFamily="34" charset="0"/>
                <a:ea typeface="Brygada 1918" pitchFamily="34" charset="-122"/>
                <a:cs typeface="Brygada 1918" pitchFamily="34" charset="-120"/>
              </a:rPr>
              <a:t>Lesson Learned:</a:t>
            </a:r>
            <a:r>
              <a:rPr lang="en-US" sz="1250" dirty="0">
                <a:solidFill>
                  <a:srgbClr val="403011"/>
                </a:solidFill>
                <a:latin typeface="Brygada 1918" pitchFamily="34" charset="0"/>
                <a:ea typeface="Brygada 1918" pitchFamily="34" charset="-122"/>
                <a:cs typeface="Brygada 1918" pitchFamily="34" charset="-120"/>
              </a:rPr>
              <a:t> Legitimate financial institutions will never ask you to click a link in an email to verify or re-enter sensitive login details. If your account is truly suspended, they would typically instruct you to call a verified number or log in through their official app/website.</a:t>
            </a:r>
            <a:endParaRPr lang="en-US" sz="1250" dirty="0"/>
          </a:p>
        </p:txBody>
      </p:sp>
      <p:sp>
        <p:nvSpPr>
          <p:cNvPr id="18" name="Rectangle 17">
            <a:extLst>
              <a:ext uri="{FF2B5EF4-FFF2-40B4-BE49-F238E27FC236}">
                <a16:creationId xmlns:a16="http://schemas.microsoft.com/office/drawing/2014/main" id="{CEEC85E4-CD31-4437-BC1C-51A80AA5FC4C}"/>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522DBF27-8076-44AF-8941-0004CCED241E}"/>
              </a:ext>
            </a:extLst>
          </p:cNvPr>
          <p:cNvPicPr>
            <a:picLocks noChangeAspect="1"/>
          </p:cNvPicPr>
          <p:nvPr/>
        </p:nvPicPr>
        <p:blipFill>
          <a:blip r:embed="rId7"/>
          <a:stretch>
            <a:fillRect/>
          </a:stretch>
        </p:blipFill>
        <p:spPr>
          <a:xfrm>
            <a:off x="13449372" y="7185623"/>
            <a:ext cx="1050892" cy="10508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64131" y="589955"/>
            <a:ext cx="2478286" cy="259318"/>
          </a:xfrm>
          <a:prstGeom prst="rect">
            <a:avLst/>
          </a:prstGeom>
          <a:noFill/>
          <a:ln/>
        </p:spPr>
        <p:txBody>
          <a:bodyPr wrap="none" lIns="0" tIns="0" rIns="0" bIns="0" rtlCol="0" anchor="t"/>
          <a:lstStyle/>
          <a:p>
            <a:pPr marL="0" indent="0" algn="l">
              <a:lnSpc>
                <a:spcPts val="2000"/>
              </a:lnSpc>
              <a:buNone/>
            </a:pPr>
            <a:r>
              <a:rPr lang="en-US" sz="1600" dirty="0">
                <a:solidFill>
                  <a:srgbClr val="403011"/>
                </a:solidFill>
                <a:latin typeface="Brygada 1918 Semi Bold" pitchFamily="34" charset="0"/>
                <a:ea typeface="Brygada 1918 Semi Bold" pitchFamily="34" charset="-122"/>
                <a:cs typeface="Brygada 1918 Semi Bold" pitchFamily="34" charset="-120"/>
              </a:rPr>
              <a:t>INTERACTIVE TRAINING</a:t>
            </a:r>
            <a:endParaRPr lang="en-US" sz="1600" dirty="0"/>
          </a:p>
        </p:txBody>
      </p:sp>
      <p:sp>
        <p:nvSpPr>
          <p:cNvPr id="3" name="Text 1"/>
          <p:cNvSpPr/>
          <p:nvPr/>
        </p:nvSpPr>
        <p:spPr>
          <a:xfrm>
            <a:off x="664131" y="1098352"/>
            <a:ext cx="13302139" cy="3113722"/>
          </a:xfrm>
          <a:prstGeom prst="rect">
            <a:avLst/>
          </a:prstGeom>
          <a:noFill/>
          <a:ln/>
          <a:effectLst>
            <a:outerShdw blurRad="50800" dist="38100" dir="2700000" algn="tl" rotWithShape="0">
              <a:prstClr val="black">
                <a:alpha val="40000"/>
              </a:prstClr>
            </a:outerShdw>
          </a:effectLst>
        </p:spPr>
        <p:txBody>
          <a:bodyPr wrap="square" lIns="0" tIns="0" rIns="0" bIns="0" rtlCol="0" anchor="t"/>
          <a:lstStyle/>
          <a:p>
            <a:pPr marL="0" indent="0" algn="l">
              <a:lnSpc>
                <a:spcPts val="12250"/>
              </a:lnSpc>
              <a:buNone/>
            </a:pPr>
            <a:r>
              <a:rPr lang="en-US" sz="9800" dirty="0">
                <a:solidFill>
                  <a:srgbClr val="403011"/>
                </a:solidFill>
                <a:latin typeface="Brygada 1918 Semi Bold" pitchFamily="34" charset="0"/>
                <a:ea typeface="Brygada 1918 Semi Bold" pitchFamily="34" charset="-122"/>
                <a:cs typeface="Brygada 1918 Semi Bold" pitchFamily="34" charset="-120"/>
              </a:rPr>
              <a:t>Interactive Quiz: Spot the Phish!</a:t>
            </a:r>
            <a:endParaRPr lang="en-US" sz="9800" dirty="0"/>
          </a:p>
        </p:txBody>
      </p:sp>
      <p:sp>
        <p:nvSpPr>
          <p:cNvPr id="4" name="Text 2"/>
          <p:cNvSpPr/>
          <p:nvPr/>
        </p:nvSpPr>
        <p:spPr>
          <a:xfrm>
            <a:off x="664131" y="4461153"/>
            <a:ext cx="13302139" cy="663893"/>
          </a:xfrm>
          <a:prstGeom prst="rect">
            <a:avLst/>
          </a:prstGeom>
          <a:noFill/>
          <a:ln/>
        </p:spPr>
        <p:txBody>
          <a:bodyPr wrap="square" lIns="0" tIns="0" rIns="0" bIns="0" rtlCol="0" anchor="t"/>
          <a:lstStyle/>
          <a:p>
            <a:pPr marL="0" indent="0" algn="l">
              <a:lnSpc>
                <a:spcPts val="2600"/>
              </a:lnSpc>
              <a:buNone/>
            </a:pPr>
            <a:r>
              <a:rPr lang="en-US" sz="1600" dirty="0">
                <a:solidFill>
                  <a:srgbClr val="403011"/>
                </a:solidFill>
                <a:latin typeface="Brygada 1918" pitchFamily="34" charset="0"/>
                <a:ea typeface="Brygada 1918" pitchFamily="34" charset="-122"/>
                <a:cs typeface="Brygada 1918" pitchFamily="34" charset="-120"/>
              </a:rPr>
              <a:t>Test your newly acquired knowledge. Read the options carefully and identify the exception—the trait that is </a:t>
            </a:r>
            <a:r>
              <a:rPr lang="en-US" sz="1600" dirty="0">
                <a:solidFill>
                  <a:srgbClr val="2D4DF2"/>
                </a:solidFill>
                <a:latin typeface="Brygada 1918" pitchFamily="34" charset="0"/>
                <a:ea typeface="Brygada 1918" pitchFamily="34" charset="-122"/>
                <a:cs typeface="Brygada 1918" pitchFamily="34" charset="-120"/>
              </a:rPr>
              <a:t>NOT</a:t>
            </a:r>
            <a:r>
              <a:rPr lang="en-US" sz="1600" dirty="0">
                <a:solidFill>
                  <a:srgbClr val="403011"/>
                </a:solidFill>
                <a:latin typeface="Brygada 1918" pitchFamily="34" charset="0"/>
                <a:ea typeface="Brygada 1918" pitchFamily="34" charset="-122"/>
                <a:cs typeface="Brygada 1918" pitchFamily="34" charset="-120"/>
              </a:rPr>
              <a:t> typically a phishing red flag.</a:t>
            </a:r>
            <a:endParaRPr lang="en-US" sz="1600" dirty="0"/>
          </a:p>
        </p:txBody>
      </p:sp>
      <p:sp>
        <p:nvSpPr>
          <p:cNvPr id="5" name="Shape 3"/>
          <p:cNvSpPr/>
          <p:nvPr/>
        </p:nvSpPr>
        <p:spPr>
          <a:xfrm>
            <a:off x="664131" y="5311854"/>
            <a:ext cx="13302139" cy="1928336"/>
          </a:xfrm>
          <a:prstGeom prst="roundRect">
            <a:avLst>
              <a:gd name="adj" fmla="val 12917"/>
            </a:avLst>
          </a:prstGeom>
          <a:solidFill>
            <a:srgbClr val="626C3B"/>
          </a:solidFill>
          <a:ln w="7620">
            <a:solidFill>
              <a:srgbClr val="7B8554"/>
            </a:solidFill>
            <a:prstDash val="solid"/>
          </a:ln>
        </p:spPr>
      </p:sp>
      <p:sp>
        <p:nvSpPr>
          <p:cNvPr id="6" name="Shape 4"/>
          <p:cNvSpPr/>
          <p:nvPr/>
        </p:nvSpPr>
        <p:spPr>
          <a:xfrm>
            <a:off x="671751" y="5319474"/>
            <a:ext cx="6643449" cy="956548"/>
          </a:xfrm>
          <a:prstGeom prst="roundRect">
            <a:avLst>
              <a:gd name="adj" fmla="val 26041"/>
            </a:avLst>
          </a:prstGeom>
          <a:solidFill>
            <a:srgbClr val="626C3B"/>
          </a:solidFill>
          <a:ln/>
          <a:effectLst>
            <a:outerShdw blurRad="50800" dist="38100" dir="8100000" algn="tr" rotWithShape="0">
              <a:prstClr val="black">
                <a:alpha val="40000"/>
              </a:prstClr>
            </a:outerShdw>
          </a:effectLst>
        </p:spPr>
      </p:sp>
      <p:sp>
        <p:nvSpPr>
          <p:cNvPr id="7" name="Text 5"/>
          <p:cNvSpPr/>
          <p:nvPr/>
        </p:nvSpPr>
        <p:spPr>
          <a:xfrm>
            <a:off x="837724" y="5485448"/>
            <a:ext cx="2075736" cy="259318"/>
          </a:xfrm>
          <a:prstGeom prst="rect">
            <a:avLst/>
          </a:prstGeom>
          <a:noFill/>
          <a:ln/>
        </p:spPr>
        <p:txBody>
          <a:bodyPr wrap="none" lIns="0" tIns="0" rIns="0" bIns="0" rtlCol="0" anchor="t"/>
          <a:lstStyle/>
          <a:p>
            <a:pPr marL="0" indent="0" algn="l">
              <a:lnSpc>
                <a:spcPts val="2000"/>
              </a:lnSpc>
              <a:buNone/>
            </a:pPr>
            <a:r>
              <a:rPr lang="en-US" sz="1600" dirty="0">
                <a:solidFill>
                  <a:srgbClr val="FFFFFF"/>
                </a:solidFill>
                <a:latin typeface="Brygada 1918 Semi Bold" pitchFamily="34" charset="0"/>
                <a:ea typeface="Brygada 1918 Semi Bold" pitchFamily="34" charset="-122"/>
                <a:cs typeface="Brygada 1918 Semi Bold" pitchFamily="34" charset="-120"/>
              </a:rPr>
              <a:t>A) Urgent Language</a:t>
            </a:r>
            <a:endParaRPr lang="en-US" sz="1600" dirty="0"/>
          </a:p>
        </p:txBody>
      </p:sp>
      <p:sp>
        <p:nvSpPr>
          <p:cNvPr id="8" name="Text 6"/>
          <p:cNvSpPr/>
          <p:nvPr/>
        </p:nvSpPr>
        <p:spPr>
          <a:xfrm>
            <a:off x="837724" y="5844302"/>
            <a:ext cx="6311503" cy="265747"/>
          </a:xfrm>
          <a:prstGeom prst="rect">
            <a:avLst/>
          </a:prstGeom>
          <a:noFill/>
          <a:ln/>
        </p:spPr>
        <p:txBody>
          <a:bodyPr wrap="none" lIns="0" tIns="0" rIns="0" bIns="0" rtlCol="0" anchor="t"/>
          <a:lstStyle/>
          <a:p>
            <a:pPr marL="0" indent="0" algn="l">
              <a:lnSpc>
                <a:spcPts val="2050"/>
              </a:lnSpc>
              <a:buNone/>
            </a:pPr>
            <a:r>
              <a:rPr lang="en-US" sz="1300" dirty="0">
                <a:solidFill>
                  <a:srgbClr val="FFFFFF"/>
                </a:solidFill>
                <a:latin typeface="Brygada 1918" pitchFamily="34" charset="0"/>
                <a:ea typeface="Brygada 1918" pitchFamily="34" charset="-122"/>
                <a:cs typeface="Brygada 1918" pitchFamily="34" charset="-120"/>
              </a:rPr>
              <a:t>Phrases like "Action Required Within 2 Hours" or "Account Deletion Pending."</a:t>
            </a:r>
            <a:endParaRPr lang="en-US" sz="1300" dirty="0"/>
          </a:p>
        </p:txBody>
      </p:sp>
      <p:sp>
        <p:nvSpPr>
          <p:cNvPr id="9" name="Shape 7"/>
          <p:cNvSpPr/>
          <p:nvPr/>
        </p:nvSpPr>
        <p:spPr>
          <a:xfrm>
            <a:off x="7315200" y="5319474"/>
            <a:ext cx="6643449" cy="956548"/>
          </a:xfrm>
          <a:prstGeom prst="rect">
            <a:avLst/>
          </a:prstGeom>
          <a:solidFill>
            <a:srgbClr val="626C3B"/>
          </a:solidFill>
          <a:ln/>
          <a:effectLst>
            <a:outerShdw blurRad="50800" dist="38100" dir="8100000" algn="tr" rotWithShape="0">
              <a:prstClr val="black">
                <a:alpha val="40000"/>
              </a:prstClr>
            </a:outerShdw>
          </a:effectLst>
        </p:spPr>
      </p:sp>
      <p:sp>
        <p:nvSpPr>
          <p:cNvPr id="10" name="Shape 8"/>
          <p:cNvSpPr/>
          <p:nvPr/>
        </p:nvSpPr>
        <p:spPr>
          <a:xfrm>
            <a:off x="7315200" y="5319474"/>
            <a:ext cx="22860" cy="956548"/>
          </a:xfrm>
          <a:prstGeom prst="roundRect">
            <a:avLst>
              <a:gd name="adj" fmla="val 1089640"/>
            </a:avLst>
          </a:prstGeom>
          <a:solidFill>
            <a:srgbClr val="9C9247"/>
          </a:solidFill>
          <a:ln/>
        </p:spPr>
      </p:sp>
      <p:sp>
        <p:nvSpPr>
          <p:cNvPr id="11" name="Text 9"/>
          <p:cNvSpPr/>
          <p:nvPr/>
        </p:nvSpPr>
        <p:spPr>
          <a:xfrm>
            <a:off x="7481173" y="5485448"/>
            <a:ext cx="2424946" cy="259318"/>
          </a:xfrm>
          <a:prstGeom prst="rect">
            <a:avLst/>
          </a:prstGeom>
          <a:noFill/>
          <a:ln/>
        </p:spPr>
        <p:txBody>
          <a:bodyPr wrap="none" lIns="0" tIns="0" rIns="0" bIns="0" rtlCol="0" anchor="t"/>
          <a:lstStyle/>
          <a:p>
            <a:pPr marL="0" indent="0" algn="l">
              <a:lnSpc>
                <a:spcPts val="2000"/>
              </a:lnSpc>
              <a:buNone/>
            </a:pPr>
            <a:r>
              <a:rPr lang="en-US" sz="1600" dirty="0">
                <a:solidFill>
                  <a:srgbClr val="FFFFFF"/>
                </a:solidFill>
                <a:latin typeface="Brygada 1918 Semi Bold" pitchFamily="34" charset="0"/>
                <a:ea typeface="Brygada 1918 Semi Bold" pitchFamily="34" charset="-122"/>
                <a:cs typeface="Brygada 1918 Semi Bold" pitchFamily="34" charset="-120"/>
              </a:rPr>
              <a:t>B) Personalized Greeting</a:t>
            </a:r>
            <a:endParaRPr lang="en-US" sz="1600" dirty="0"/>
          </a:p>
        </p:txBody>
      </p:sp>
      <p:sp>
        <p:nvSpPr>
          <p:cNvPr id="12" name="Text 10"/>
          <p:cNvSpPr/>
          <p:nvPr/>
        </p:nvSpPr>
        <p:spPr>
          <a:xfrm>
            <a:off x="7481173" y="5844302"/>
            <a:ext cx="6311503" cy="265747"/>
          </a:xfrm>
          <a:prstGeom prst="rect">
            <a:avLst/>
          </a:prstGeom>
          <a:noFill/>
          <a:ln/>
        </p:spPr>
        <p:txBody>
          <a:bodyPr wrap="none" lIns="0" tIns="0" rIns="0" bIns="0" rtlCol="0" anchor="t"/>
          <a:lstStyle/>
          <a:p>
            <a:pPr marL="0" indent="0" algn="l">
              <a:lnSpc>
                <a:spcPts val="2050"/>
              </a:lnSpc>
              <a:buNone/>
            </a:pPr>
            <a:r>
              <a:rPr lang="en-US" sz="1300" dirty="0">
                <a:solidFill>
                  <a:srgbClr val="FFFFFF"/>
                </a:solidFill>
                <a:latin typeface="Brygada 1918" pitchFamily="34" charset="0"/>
                <a:ea typeface="Brygada 1918" pitchFamily="34" charset="-122"/>
                <a:cs typeface="Brygada 1918" pitchFamily="34" charset="-120"/>
              </a:rPr>
              <a:t>A greeting that uses your correct, full name (e.g., "Dear John Smith").</a:t>
            </a:r>
            <a:endParaRPr lang="en-US" sz="1300" dirty="0"/>
          </a:p>
        </p:txBody>
      </p:sp>
      <p:sp>
        <p:nvSpPr>
          <p:cNvPr id="13" name="Shape 11"/>
          <p:cNvSpPr/>
          <p:nvPr/>
        </p:nvSpPr>
        <p:spPr>
          <a:xfrm>
            <a:off x="671751" y="6276023"/>
            <a:ext cx="6643449" cy="956548"/>
          </a:xfrm>
          <a:prstGeom prst="rect">
            <a:avLst/>
          </a:prstGeom>
          <a:solidFill>
            <a:srgbClr val="626C3B"/>
          </a:solidFill>
          <a:ln/>
          <a:effectLst>
            <a:outerShdw blurRad="50800" dist="38100" dir="8100000" algn="tr" rotWithShape="0">
              <a:prstClr val="black">
                <a:alpha val="40000"/>
              </a:prstClr>
            </a:outerShdw>
          </a:effectLst>
        </p:spPr>
      </p:sp>
      <p:sp>
        <p:nvSpPr>
          <p:cNvPr id="14" name="Shape 12"/>
          <p:cNvSpPr/>
          <p:nvPr/>
        </p:nvSpPr>
        <p:spPr>
          <a:xfrm>
            <a:off x="671751" y="6276023"/>
            <a:ext cx="6643449" cy="22860"/>
          </a:xfrm>
          <a:prstGeom prst="roundRect">
            <a:avLst>
              <a:gd name="adj" fmla="val 1089640"/>
            </a:avLst>
          </a:prstGeom>
          <a:solidFill>
            <a:srgbClr val="CE9521"/>
          </a:solidFill>
          <a:ln/>
        </p:spPr>
      </p:sp>
      <p:sp>
        <p:nvSpPr>
          <p:cNvPr id="15" name="Text 13"/>
          <p:cNvSpPr/>
          <p:nvPr/>
        </p:nvSpPr>
        <p:spPr>
          <a:xfrm>
            <a:off x="837724" y="6441996"/>
            <a:ext cx="2269569" cy="259318"/>
          </a:xfrm>
          <a:prstGeom prst="rect">
            <a:avLst/>
          </a:prstGeom>
          <a:noFill/>
          <a:ln/>
        </p:spPr>
        <p:txBody>
          <a:bodyPr wrap="none" lIns="0" tIns="0" rIns="0" bIns="0" rtlCol="0" anchor="t"/>
          <a:lstStyle/>
          <a:p>
            <a:pPr marL="0" indent="0" algn="l">
              <a:lnSpc>
                <a:spcPts val="2000"/>
              </a:lnSpc>
              <a:buNone/>
            </a:pPr>
            <a:r>
              <a:rPr lang="en-US" sz="1600" dirty="0">
                <a:solidFill>
                  <a:srgbClr val="FFFFFF"/>
                </a:solidFill>
                <a:latin typeface="Brygada 1918 Semi Bold" pitchFamily="34" charset="0"/>
                <a:ea typeface="Brygada 1918 Semi Bold" pitchFamily="34" charset="-122"/>
                <a:cs typeface="Brygada 1918 Semi Bold" pitchFamily="34" charset="-120"/>
              </a:rPr>
              <a:t>C) Suspicious Link URL</a:t>
            </a:r>
            <a:endParaRPr lang="en-US" sz="1600" dirty="0"/>
          </a:p>
        </p:txBody>
      </p:sp>
      <p:sp>
        <p:nvSpPr>
          <p:cNvPr id="16" name="Text 14"/>
          <p:cNvSpPr/>
          <p:nvPr/>
        </p:nvSpPr>
        <p:spPr>
          <a:xfrm>
            <a:off x="837724" y="6800850"/>
            <a:ext cx="6311503" cy="265747"/>
          </a:xfrm>
          <a:prstGeom prst="rect">
            <a:avLst/>
          </a:prstGeom>
          <a:noFill/>
          <a:ln/>
        </p:spPr>
        <p:txBody>
          <a:bodyPr wrap="none" lIns="0" tIns="0" rIns="0" bIns="0" rtlCol="0" anchor="t"/>
          <a:lstStyle/>
          <a:p>
            <a:pPr marL="0" indent="0" algn="l">
              <a:lnSpc>
                <a:spcPts val="2050"/>
              </a:lnSpc>
              <a:buNone/>
            </a:pPr>
            <a:r>
              <a:rPr lang="en-US" sz="1300" dirty="0">
                <a:solidFill>
                  <a:srgbClr val="FFFFFF"/>
                </a:solidFill>
                <a:latin typeface="Brygada 1918" pitchFamily="34" charset="0"/>
                <a:ea typeface="Brygada 1918" pitchFamily="34" charset="-122"/>
                <a:cs typeface="Brygada 1918" pitchFamily="34" charset="-120"/>
              </a:rPr>
              <a:t>A hidden link where the preview URL shows an unfamiliar or misspelled domain.</a:t>
            </a:r>
            <a:endParaRPr lang="en-US" sz="1300" dirty="0"/>
          </a:p>
        </p:txBody>
      </p:sp>
      <p:sp>
        <p:nvSpPr>
          <p:cNvPr id="17" name="Shape 15"/>
          <p:cNvSpPr/>
          <p:nvPr/>
        </p:nvSpPr>
        <p:spPr>
          <a:xfrm>
            <a:off x="7315200" y="6276023"/>
            <a:ext cx="6643449" cy="956548"/>
          </a:xfrm>
          <a:prstGeom prst="rect">
            <a:avLst/>
          </a:prstGeom>
          <a:solidFill>
            <a:srgbClr val="626C3B"/>
          </a:solidFill>
          <a:ln/>
          <a:effectLst>
            <a:outerShdw blurRad="50800" dist="38100" dir="8100000" algn="tr" rotWithShape="0">
              <a:prstClr val="black">
                <a:alpha val="40000"/>
              </a:prstClr>
            </a:outerShdw>
          </a:effectLst>
        </p:spPr>
      </p:sp>
      <p:sp>
        <p:nvSpPr>
          <p:cNvPr id="18" name="Shape 16"/>
          <p:cNvSpPr/>
          <p:nvPr/>
        </p:nvSpPr>
        <p:spPr>
          <a:xfrm>
            <a:off x="7315200" y="6276023"/>
            <a:ext cx="22860" cy="956548"/>
          </a:xfrm>
          <a:prstGeom prst="roundRect">
            <a:avLst>
              <a:gd name="adj" fmla="val 1089640"/>
            </a:avLst>
          </a:prstGeom>
          <a:solidFill>
            <a:srgbClr val="B27733"/>
          </a:solidFill>
          <a:ln/>
        </p:spPr>
      </p:sp>
      <p:sp>
        <p:nvSpPr>
          <p:cNvPr id="19" name="Shape 17"/>
          <p:cNvSpPr/>
          <p:nvPr/>
        </p:nvSpPr>
        <p:spPr>
          <a:xfrm>
            <a:off x="7315200" y="6276023"/>
            <a:ext cx="6643449" cy="22860"/>
          </a:xfrm>
          <a:prstGeom prst="roundRect">
            <a:avLst>
              <a:gd name="adj" fmla="val 1089640"/>
            </a:avLst>
          </a:prstGeom>
          <a:solidFill>
            <a:srgbClr val="B27733"/>
          </a:solidFill>
          <a:ln/>
        </p:spPr>
      </p:sp>
      <p:sp>
        <p:nvSpPr>
          <p:cNvPr id="20" name="Text 18"/>
          <p:cNvSpPr/>
          <p:nvPr/>
        </p:nvSpPr>
        <p:spPr>
          <a:xfrm>
            <a:off x="7481173" y="6441996"/>
            <a:ext cx="2648069" cy="259318"/>
          </a:xfrm>
          <a:prstGeom prst="rect">
            <a:avLst/>
          </a:prstGeom>
          <a:noFill/>
          <a:ln/>
        </p:spPr>
        <p:txBody>
          <a:bodyPr wrap="none" lIns="0" tIns="0" rIns="0" bIns="0" rtlCol="0" anchor="t"/>
          <a:lstStyle/>
          <a:p>
            <a:pPr marL="0" indent="0" algn="l">
              <a:lnSpc>
                <a:spcPts val="2000"/>
              </a:lnSpc>
              <a:buNone/>
            </a:pPr>
            <a:r>
              <a:rPr lang="en-US" sz="1600" dirty="0">
                <a:solidFill>
                  <a:srgbClr val="FFFFFF"/>
                </a:solidFill>
                <a:latin typeface="Brygada 1918 Semi Bold" pitchFamily="34" charset="0"/>
                <a:ea typeface="Brygada 1918 Semi Bold" pitchFamily="34" charset="-122"/>
                <a:cs typeface="Brygada 1918 Semi Bold" pitchFamily="34" charset="-120"/>
              </a:rPr>
              <a:t>D) Unexpected Attachment</a:t>
            </a:r>
            <a:endParaRPr lang="en-US" sz="1600" dirty="0"/>
          </a:p>
        </p:txBody>
      </p:sp>
      <p:sp>
        <p:nvSpPr>
          <p:cNvPr id="21" name="Text 19"/>
          <p:cNvSpPr/>
          <p:nvPr/>
        </p:nvSpPr>
        <p:spPr>
          <a:xfrm>
            <a:off x="7481173" y="6800850"/>
            <a:ext cx="6311503" cy="265747"/>
          </a:xfrm>
          <a:prstGeom prst="rect">
            <a:avLst/>
          </a:prstGeom>
          <a:noFill/>
          <a:ln/>
        </p:spPr>
        <p:txBody>
          <a:bodyPr wrap="none" lIns="0" tIns="0" rIns="0" bIns="0" rtlCol="0" anchor="t"/>
          <a:lstStyle/>
          <a:p>
            <a:pPr marL="0" indent="0" algn="l">
              <a:lnSpc>
                <a:spcPts val="2050"/>
              </a:lnSpc>
              <a:buNone/>
            </a:pPr>
            <a:r>
              <a:rPr lang="en-US" sz="1300" dirty="0">
                <a:solidFill>
                  <a:srgbClr val="FFFFFF"/>
                </a:solidFill>
                <a:latin typeface="Brygada 1918" pitchFamily="34" charset="0"/>
                <a:ea typeface="Brygada 1918" pitchFamily="34" charset="-122"/>
                <a:cs typeface="Brygada 1918" pitchFamily="34" charset="-120"/>
              </a:rPr>
              <a:t>An unsolicited ZIP file or a strange invoice from an unknown sender.</a:t>
            </a:r>
            <a:endParaRPr lang="en-US" sz="1300" dirty="0"/>
          </a:p>
        </p:txBody>
      </p:sp>
      <p:sp>
        <p:nvSpPr>
          <p:cNvPr id="22" name="Text 20"/>
          <p:cNvSpPr/>
          <p:nvPr/>
        </p:nvSpPr>
        <p:spPr>
          <a:xfrm>
            <a:off x="664131" y="7427000"/>
            <a:ext cx="13302139" cy="212527"/>
          </a:xfrm>
          <a:prstGeom prst="rect">
            <a:avLst/>
          </a:prstGeom>
          <a:noFill/>
          <a:ln/>
        </p:spPr>
        <p:txBody>
          <a:bodyPr wrap="none" lIns="0" tIns="0" rIns="0" bIns="0" rtlCol="0" anchor="t"/>
          <a:lstStyle/>
          <a:p>
            <a:pPr marL="0" indent="0" algn="l">
              <a:lnSpc>
                <a:spcPts val="1650"/>
              </a:lnSpc>
              <a:buNone/>
            </a:pPr>
            <a:r>
              <a:rPr lang="en-US" sz="1000" dirty="0">
                <a:solidFill>
                  <a:srgbClr val="403011"/>
                </a:solidFill>
                <a:latin typeface="Brygada 1918" pitchFamily="34" charset="0"/>
                <a:ea typeface="Brygada 1918" pitchFamily="34" charset="-122"/>
                <a:cs typeface="Brygada 1918" pitchFamily="34" charset="-120"/>
              </a:rPr>
              <a:t>Take a moment to decide which characteristic is most often found in legitimate, non-phishing communications. The correct answer is on the next card.</a:t>
            </a:r>
            <a:endParaRPr lang="en-US" sz="1000" dirty="0"/>
          </a:p>
        </p:txBody>
      </p:sp>
      <p:sp>
        <p:nvSpPr>
          <p:cNvPr id="23" name="Rectangle 22">
            <a:extLst>
              <a:ext uri="{FF2B5EF4-FFF2-40B4-BE49-F238E27FC236}">
                <a16:creationId xmlns:a16="http://schemas.microsoft.com/office/drawing/2014/main" id="{A3669416-7789-47D1-9ECC-6530E6A46E23}"/>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D4A382D5-9F96-48BB-B552-9E67BC74943A}"/>
              </a:ext>
            </a:extLst>
          </p:cNvPr>
          <p:cNvPicPr>
            <a:picLocks noChangeAspect="1"/>
          </p:cNvPicPr>
          <p:nvPr/>
        </p:nvPicPr>
        <p:blipFill>
          <a:blip r:embed="rId3"/>
          <a:stretch>
            <a:fillRect/>
          </a:stretch>
        </p:blipFill>
        <p:spPr>
          <a:xfrm>
            <a:off x="13449372" y="7185623"/>
            <a:ext cx="1050892" cy="10508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907018"/>
            <a:ext cx="13042821" cy="396954"/>
          </a:xfrm>
          <a:prstGeom prst="rect">
            <a:avLst/>
          </a:prstGeom>
          <a:noFill/>
          <a:ln/>
          <a:effectLst>
            <a:outerShdw blurRad="50800" dist="38100" dir="8100000" algn="tr" rotWithShape="0">
              <a:prstClr val="black">
                <a:alpha val="40000"/>
              </a:prstClr>
            </a:outerShdw>
          </a:effectLst>
        </p:spPr>
        <p:txBody>
          <a:bodyPr wrap="none" lIns="0" tIns="0" rIns="0" bIns="0" rtlCol="0" anchor="t"/>
          <a:lstStyle/>
          <a:p>
            <a:pPr marL="0" indent="0" algn="l">
              <a:lnSpc>
                <a:spcPts val="3100"/>
              </a:lnSpc>
              <a:buNone/>
            </a:pPr>
            <a:r>
              <a:rPr lang="en-US" sz="1950" dirty="0">
                <a:solidFill>
                  <a:srgbClr val="403011"/>
                </a:solidFill>
                <a:latin typeface="Brygada 1918" pitchFamily="34" charset="0"/>
                <a:ea typeface="Brygada 1918" pitchFamily="34" charset="-122"/>
                <a:cs typeface="Brygada 1918" pitchFamily="34" charset="-120"/>
              </a:rPr>
              <a:t> Which is </a:t>
            </a:r>
            <a:r>
              <a:rPr lang="en-US" sz="1950" b="1" dirty="0">
                <a:solidFill>
                  <a:srgbClr val="403011"/>
                </a:solidFill>
                <a:latin typeface="Brygada 1918" pitchFamily="34" charset="0"/>
                <a:ea typeface="Brygada 1918" pitchFamily="34" charset="-122"/>
                <a:cs typeface="Brygada 1918" pitchFamily="34" charset="-120"/>
              </a:rPr>
              <a:t>NOT </a:t>
            </a:r>
            <a:r>
              <a:rPr lang="en-US" sz="1950" dirty="0">
                <a:solidFill>
                  <a:srgbClr val="403011"/>
                </a:solidFill>
                <a:latin typeface="Brygada 1918" pitchFamily="34" charset="0"/>
                <a:ea typeface="Brygada 1918" pitchFamily="34" charset="-122"/>
                <a:cs typeface="Brygada 1918" pitchFamily="34" charset="-120"/>
              </a:rPr>
              <a:t>a common red flag in a phishing email? </a:t>
            </a:r>
            <a:endParaRPr lang="en-US" sz="1950" dirty="0"/>
          </a:p>
        </p:txBody>
      </p:sp>
      <p:sp>
        <p:nvSpPr>
          <p:cNvPr id="3" name="Shape 1"/>
          <p:cNvSpPr/>
          <p:nvPr/>
        </p:nvSpPr>
        <p:spPr>
          <a:xfrm>
            <a:off x="793790" y="1527215"/>
            <a:ext cx="13042821" cy="1428988"/>
          </a:xfrm>
          <a:prstGeom prst="roundRect">
            <a:avLst>
              <a:gd name="adj" fmla="val 20834"/>
            </a:avLst>
          </a:prstGeom>
          <a:solidFill>
            <a:srgbClr val="626C3B"/>
          </a:solidFill>
          <a:ln w="7620">
            <a:solidFill>
              <a:srgbClr val="7B8554"/>
            </a:solidFill>
            <a:prstDash val="solid"/>
          </a:ln>
        </p:spPr>
      </p:sp>
      <p:sp>
        <p:nvSpPr>
          <p:cNvPr id="4" name="Shape 2"/>
          <p:cNvSpPr/>
          <p:nvPr/>
        </p:nvSpPr>
        <p:spPr>
          <a:xfrm>
            <a:off x="801410" y="1534835"/>
            <a:ext cx="6513790" cy="706874"/>
          </a:xfrm>
          <a:prstGeom prst="roundRect">
            <a:avLst>
              <a:gd name="adj" fmla="val 42117"/>
            </a:avLst>
          </a:prstGeom>
          <a:solidFill>
            <a:srgbClr val="626C3B"/>
          </a:solidFill>
          <a:ln/>
          <a:effectLst>
            <a:outerShdw blurRad="50800" dist="38100" dir="8100000" algn="tr" rotWithShape="0">
              <a:prstClr val="black">
                <a:alpha val="40000"/>
              </a:prstClr>
            </a:outerShdw>
          </a:effectLst>
        </p:spPr>
      </p:sp>
      <p:sp>
        <p:nvSpPr>
          <p:cNvPr id="5" name="Text 3"/>
          <p:cNvSpPr/>
          <p:nvPr/>
        </p:nvSpPr>
        <p:spPr>
          <a:xfrm>
            <a:off x="999768" y="17331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A) Generic greeting</a:t>
            </a:r>
            <a:endParaRPr lang="en-US" sz="1950" dirty="0"/>
          </a:p>
        </p:txBody>
      </p:sp>
      <p:sp>
        <p:nvSpPr>
          <p:cNvPr id="6" name="Shape 4"/>
          <p:cNvSpPr/>
          <p:nvPr/>
        </p:nvSpPr>
        <p:spPr>
          <a:xfrm>
            <a:off x="7315200" y="1534835"/>
            <a:ext cx="6513790" cy="706874"/>
          </a:xfrm>
          <a:prstGeom prst="rect">
            <a:avLst/>
          </a:prstGeom>
          <a:solidFill>
            <a:srgbClr val="626C3B"/>
          </a:solidFill>
          <a:ln/>
          <a:effectLst>
            <a:outerShdw blurRad="50800" dist="38100" dir="8100000" algn="tr" rotWithShape="0">
              <a:prstClr val="black">
                <a:alpha val="40000"/>
              </a:prstClr>
            </a:outerShdw>
          </a:effectLst>
        </p:spPr>
      </p:sp>
      <p:sp>
        <p:nvSpPr>
          <p:cNvPr id="7" name="Shape 5"/>
          <p:cNvSpPr/>
          <p:nvPr/>
        </p:nvSpPr>
        <p:spPr>
          <a:xfrm>
            <a:off x="7315200" y="1534835"/>
            <a:ext cx="22860" cy="706874"/>
          </a:xfrm>
          <a:prstGeom prst="roundRect">
            <a:avLst>
              <a:gd name="adj" fmla="val 1302324"/>
            </a:avLst>
          </a:prstGeom>
          <a:solidFill>
            <a:srgbClr val="9C9247"/>
          </a:solidFill>
          <a:ln/>
        </p:spPr>
      </p:sp>
      <p:sp>
        <p:nvSpPr>
          <p:cNvPr id="8" name="Text 6"/>
          <p:cNvSpPr/>
          <p:nvPr/>
        </p:nvSpPr>
        <p:spPr>
          <a:xfrm>
            <a:off x="7513558" y="17331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B) Urgent language</a:t>
            </a:r>
            <a:endParaRPr lang="en-US" sz="1950" dirty="0"/>
          </a:p>
        </p:txBody>
      </p:sp>
      <p:sp>
        <p:nvSpPr>
          <p:cNvPr id="9" name="Shape 7"/>
          <p:cNvSpPr/>
          <p:nvPr/>
        </p:nvSpPr>
        <p:spPr>
          <a:xfrm>
            <a:off x="801410" y="2241709"/>
            <a:ext cx="6513790" cy="706874"/>
          </a:xfrm>
          <a:prstGeom prst="rect">
            <a:avLst/>
          </a:prstGeom>
          <a:solidFill>
            <a:srgbClr val="626C3B"/>
          </a:solidFill>
          <a:ln/>
          <a:effectLst>
            <a:outerShdw blurRad="50800" dist="38100" dir="8100000" algn="tr" rotWithShape="0">
              <a:prstClr val="black">
                <a:alpha val="40000"/>
              </a:prstClr>
            </a:outerShdw>
          </a:effectLst>
        </p:spPr>
      </p:sp>
      <p:sp>
        <p:nvSpPr>
          <p:cNvPr id="10" name="Shape 8"/>
          <p:cNvSpPr/>
          <p:nvPr/>
        </p:nvSpPr>
        <p:spPr>
          <a:xfrm>
            <a:off x="801410" y="2241709"/>
            <a:ext cx="6513790" cy="22860"/>
          </a:xfrm>
          <a:prstGeom prst="roundRect">
            <a:avLst>
              <a:gd name="adj" fmla="val 1302324"/>
            </a:avLst>
          </a:prstGeom>
          <a:solidFill>
            <a:srgbClr val="CE9521"/>
          </a:solidFill>
          <a:ln/>
        </p:spPr>
      </p:sp>
      <p:sp>
        <p:nvSpPr>
          <p:cNvPr id="11" name="Text 9"/>
          <p:cNvSpPr/>
          <p:nvPr/>
        </p:nvSpPr>
        <p:spPr>
          <a:xfrm>
            <a:off x="999768" y="244006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C) Perfect grammar</a:t>
            </a:r>
            <a:endParaRPr lang="en-US" sz="1950" dirty="0"/>
          </a:p>
        </p:txBody>
      </p:sp>
      <p:sp>
        <p:nvSpPr>
          <p:cNvPr id="12" name="Shape 10"/>
          <p:cNvSpPr/>
          <p:nvPr/>
        </p:nvSpPr>
        <p:spPr>
          <a:xfrm>
            <a:off x="7315200" y="2241709"/>
            <a:ext cx="6513790" cy="706874"/>
          </a:xfrm>
          <a:prstGeom prst="rect">
            <a:avLst/>
          </a:prstGeom>
          <a:solidFill>
            <a:srgbClr val="626C3B"/>
          </a:solidFill>
          <a:ln/>
          <a:effectLst>
            <a:outerShdw blurRad="50800" dist="38100" dir="8100000" algn="tr" rotWithShape="0">
              <a:prstClr val="black">
                <a:alpha val="40000"/>
              </a:prstClr>
            </a:outerShdw>
          </a:effectLst>
        </p:spPr>
      </p:sp>
      <p:sp>
        <p:nvSpPr>
          <p:cNvPr id="13" name="Shape 11"/>
          <p:cNvSpPr/>
          <p:nvPr/>
        </p:nvSpPr>
        <p:spPr>
          <a:xfrm>
            <a:off x="7315200" y="2241709"/>
            <a:ext cx="22860" cy="706874"/>
          </a:xfrm>
          <a:prstGeom prst="roundRect">
            <a:avLst>
              <a:gd name="adj" fmla="val 1302324"/>
            </a:avLst>
          </a:prstGeom>
          <a:solidFill>
            <a:srgbClr val="B27733"/>
          </a:solidFill>
          <a:ln/>
        </p:spPr>
      </p:sp>
      <p:sp>
        <p:nvSpPr>
          <p:cNvPr id="14" name="Shape 12"/>
          <p:cNvSpPr/>
          <p:nvPr/>
        </p:nvSpPr>
        <p:spPr>
          <a:xfrm>
            <a:off x="7315200" y="2241709"/>
            <a:ext cx="6513790" cy="22860"/>
          </a:xfrm>
          <a:prstGeom prst="roundRect">
            <a:avLst>
              <a:gd name="adj" fmla="val 1302324"/>
            </a:avLst>
          </a:prstGeom>
          <a:solidFill>
            <a:srgbClr val="B27733"/>
          </a:solidFill>
          <a:ln/>
        </p:spPr>
      </p:sp>
      <p:sp>
        <p:nvSpPr>
          <p:cNvPr id="15" name="Text 13"/>
          <p:cNvSpPr/>
          <p:nvPr/>
        </p:nvSpPr>
        <p:spPr>
          <a:xfrm>
            <a:off x="7513558" y="2440067"/>
            <a:ext cx="318325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D) Unexpected attachment.</a:t>
            </a:r>
            <a:endParaRPr lang="en-US" sz="1950" dirty="0"/>
          </a:p>
        </p:txBody>
      </p:sp>
      <p:sp>
        <p:nvSpPr>
          <p:cNvPr id="16" name="Text 14"/>
          <p:cNvSpPr/>
          <p:nvPr/>
        </p:nvSpPr>
        <p:spPr>
          <a:xfrm>
            <a:off x="793790" y="3179445"/>
            <a:ext cx="13042821" cy="396954"/>
          </a:xfrm>
          <a:prstGeom prst="rect">
            <a:avLst/>
          </a:prstGeom>
          <a:noFill/>
          <a:ln/>
          <a:effectLst>
            <a:outerShdw blurRad="50800" dist="38100" dir="8100000" algn="tr" rotWithShape="0">
              <a:prstClr val="black">
                <a:alpha val="40000"/>
              </a:prstClr>
            </a:outerShdw>
          </a:effectLst>
        </p:spPr>
        <p:txBody>
          <a:bodyPr wrap="none" lIns="0" tIns="0" rIns="0" bIns="0" rtlCol="0" anchor="t"/>
          <a:lstStyle/>
          <a:p>
            <a:pPr marL="0" indent="0" algn="l">
              <a:lnSpc>
                <a:spcPts val="3100"/>
              </a:lnSpc>
              <a:buNone/>
            </a:pPr>
            <a:r>
              <a:rPr lang="en-US" sz="1950" dirty="0">
                <a:solidFill>
                  <a:srgbClr val="403011"/>
                </a:solidFill>
                <a:latin typeface="Brygada 1918" pitchFamily="34" charset="0"/>
                <a:ea typeface="Brygada 1918" pitchFamily="34" charset="-122"/>
                <a:cs typeface="Brygada 1918" pitchFamily="34" charset="-120"/>
              </a:rPr>
              <a:t>What does the '</a:t>
            </a:r>
            <a:r>
              <a:rPr lang="en-US" sz="1950" b="1" dirty="0">
                <a:solidFill>
                  <a:srgbClr val="403011"/>
                </a:solidFill>
                <a:latin typeface="Brygada 1918" pitchFamily="34" charset="0"/>
                <a:ea typeface="Brygada 1918" pitchFamily="34" charset="-122"/>
                <a:cs typeface="Brygada 1918" pitchFamily="34" charset="-120"/>
              </a:rPr>
              <a:t>S</a:t>
            </a:r>
            <a:r>
              <a:rPr lang="en-US" sz="1950" dirty="0">
                <a:solidFill>
                  <a:srgbClr val="403011"/>
                </a:solidFill>
                <a:latin typeface="Brygada 1918" pitchFamily="34" charset="0"/>
                <a:ea typeface="Brygada 1918" pitchFamily="34" charset="-122"/>
                <a:cs typeface="Brygada 1918" pitchFamily="34" charset="-120"/>
              </a:rPr>
              <a:t>' in </a:t>
            </a:r>
            <a:r>
              <a:rPr lang="en-US" sz="1950" b="1" dirty="0">
                <a:solidFill>
                  <a:srgbClr val="403011"/>
                </a:solidFill>
                <a:latin typeface="Brygada 1918" pitchFamily="34" charset="0"/>
                <a:ea typeface="Brygada 1918" pitchFamily="34" charset="-122"/>
                <a:cs typeface="Brygada 1918" pitchFamily="34" charset="-120"/>
              </a:rPr>
              <a:t>HTTPS </a:t>
            </a:r>
            <a:r>
              <a:rPr lang="en-US" sz="1950" dirty="0">
                <a:solidFill>
                  <a:srgbClr val="403011"/>
                </a:solidFill>
                <a:latin typeface="Brygada 1918" pitchFamily="34" charset="0"/>
                <a:ea typeface="Brygada 1918" pitchFamily="34" charset="-122"/>
                <a:cs typeface="Brygada 1918" pitchFamily="34" charset="-120"/>
              </a:rPr>
              <a:t>stand for? </a:t>
            </a:r>
            <a:endParaRPr lang="en-US" sz="1950" dirty="0"/>
          </a:p>
        </p:txBody>
      </p:sp>
      <p:sp>
        <p:nvSpPr>
          <p:cNvPr id="17" name="Shape 15"/>
          <p:cNvSpPr/>
          <p:nvPr/>
        </p:nvSpPr>
        <p:spPr>
          <a:xfrm>
            <a:off x="793790" y="3799642"/>
            <a:ext cx="13042821" cy="1428988"/>
          </a:xfrm>
          <a:prstGeom prst="roundRect">
            <a:avLst>
              <a:gd name="adj" fmla="val 20834"/>
            </a:avLst>
          </a:prstGeom>
          <a:solidFill>
            <a:srgbClr val="626C3B"/>
          </a:solidFill>
          <a:ln w="7620">
            <a:solidFill>
              <a:srgbClr val="7B8554"/>
            </a:solidFill>
            <a:prstDash val="solid"/>
          </a:ln>
        </p:spPr>
      </p:sp>
      <p:sp>
        <p:nvSpPr>
          <p:cNvPr id="18" name="Shape 16"/>
          <p:cNvSpPr/>
          <p:nvPr/>
        </p:nvSpPr>
        <p:spPr>
          <a:xfrm>
            <a:off x="801410" y="3807262"/>
            <a:ext cx="6513790" cy="706874"/>
          </a:xfrm>
          <a:prstGeom prst="roundRect">
            <a:avLst>
              <a:gd name="adj" fmla="val 42117"/>
            </a:avLst>
          </a:prstGeom>
          <a:solidFill>
            <a:srgbClr val="626C3B"/>
          </a:solidFill>
          <a:ln/>
          <a:effectLst>
            <a:outerShdw blurRad="50800" dist="38100" dir="8100000" algn="tr" rotWithShape="0">
              <a:prstClr val="black">
                <a:alpha val="40000"/>
              </a:prstClr>
            </a:outerShdw>
          </a:effectLst>
        </p:spPr>
      </p:sp>
      <p:sp>
        <p:nvSpPr>
          <p:cNvPr id="19" name="Text 17"/>
          <p:cNvSpPr/>
          <p:nvPr/>
        </p:nvSpPr>
        <p:spPr>
          <a:xfrm>
            <a:off x="999768" y="400562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A) Spam</a:t>
            </a:r>
            <a:endParaRPr lang="en-US" sz="1950" dirty="0"/>
          </a:p>
        </p:txBody>
      </p:sp>
      <p:sp>
        <p:nvSpPr>
          <p:cNvPr id="20" name="Shape 18"/>
          <p:cNvSpPr/>
          <p:nvPr/>
        </p:nvSpPr>
        <p:spPr>
          <a:xfrm>
            <a:off x="7315200" y="3807262"/>
            <a:ext cx="6513790" cy="706874"/>
          </a:xfrm>
          <a:prstGeom prst="rect">
            <a:avLst/>
          </a:prstGeom>
          <a:solidFill>
            <a:srgbClr val="626C3B"/>
          </a:solidFill>
          <a:ln/>
          <a:effectLst>
            <a:outerShdw blurRad="50800" dist="38100" dir="8100000" algn="tr" rotWithShape="0">
              <a:prstClr val="black">
                <a:alpha val="40000"/>
              </a:prstClr>
            </a:outerShdw>
          </a:effectLst>
        </p:spPr>
      </p:sp>
      <p:sp>
        <p:nvSpPr>
          <p:cNvPr id="21" name="Shape 19"/>
          <p:cNvSpPr/>
          <p:nvPr/>
        </p:nvSpPr>
        <p:spPr>
          <a:xfrm>
            <a:off x="7315200" y="3807262"/>
            <a:ext cx="22860" cy="706874"/>
          </a:xfrm>
          <a:prstGeom prst="roundRect">
            <a:avLst>
              <a:gd name="adj" fmla="val 1302324"/>
            </a:avLst>
          </a:prstGeom>
          <a:solidFill>
            <a:srgbClr val="9C9247"/>
          </a:solidFill>
          <a:ln/>
        </p:spPr>
      </p:sp>
      <p:sp>
        <p:nvSpPr>
          <p:cNvPr id="22" name="Text 20"/>
          <p:cNvSpPr/>
          <p:nvPr/>
        </p:nvSpPr>
        <p:spPr>
          <a:xfrm>
            <a:off x="7513558" y="4005620"/>
            <a:ext cx="2480905" cy="310158"/>
          </a:xfrm>
          <a:prstGeom prst="rect">
            <a:avLst/>
          </a:prstGeom>
          <a:noFill/>
          <a:ln/>
          <a:effectLst>
            <a:outerShdw blurRad="50800" dist="38100" dir="8100000" algn="tr" rotWithShape="0">
              <a:prstClr val="black">
                <a:alpha val="40000"/>
              </a:prstClr>
            </a:outerShdw>
          </a:effectLst>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B) Secure</a:t>
            </a:r>
            <a:endParaRPr lang="en-US" sz="1950" dirty="0"/>
          </a:p>
        </p:txBody>
      </p:sp>
      <p:sp>
        <p:nvSpPr>
          <p:cNvPr id="23" name="Shape 21"/>
          <p:cNvSpPr/>
          <p:nvPr/>
        </p:nvSpPr>
        <p:spPr>
          <a:xfrm>
            <a:off x="801410" y="4514136"/>
            <a:ext cx="6513790" cy="706874"/>
          </a:xfrm>
          <a:prstGeom prst="rect">
            <a:avLst/>
          </a:prstGeom>
          <a:solidFill>
            <a:srgbClr val="626C3B"/>
          </a:solidFill>
          <a:ln/>
          <a:effectLst>
            <a:outerShdw blurRad="50800" dist="38100" dir="8100000" algn="tr" rotWithShape="0">
              <a:prstClr val="black">
                <a:alpha val="40000"/>
              </a:prstClr>
            </a:outerShdw>
          </a:effectLst>
        </p:spPr>
      </p:sp>
      <p:sp>
        <p:nvSpPr>
          <p:cNvPr id="24" name="Shape 22"/>
          <p:cNvSpPr/>
          <p:nvPr/>
        </p:nvSpPr>
        <p:spPr>
          <a:xfrm>
            <a:off x="801410" y="4514136"/>
            <a:ext cx="6513790" cy="22860"/>
          </a:xfrm>
          <a:prstGeom prst="roundRect">
            <a:avLst>
              <a:gd name="adj" fmla="val 1302324"/>
            </a:avLst>
          </a:prstGeom>
          <a:solidFill>
            <a:srgbClr val="CE9521"/>
          </a:solidFill>
          <a:ln/>
        </p:spPr>
      </p:sp>
      <p:sp>
        <p:nvSpPr>
          <p:cNvPr id="25" name="Text 23"/>
          <p:cNvSpPr/>
          <p:nvPr/>
        </p:nvSpPr>
        <p:spPr>
          <a:xfrm>
            <a:off x="999768" y="47124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C) Sender</a:t>
            </a:r>
            <a:endParaRPr lang="en-US" sz="1950" dirty="0"/>
          </a:p>
        </p:txBody>
      </p:sp>
      <p:sp>
        <p:nvSpPr>
          <p:cNvPr id="26" name="Shape 24"/>
          <p:cNvSpPr/>
          <p:nvPr/>
        </p:nvSpPr>
        <p:spPr>
          <a:xfrm>
            <a:off x="7315200" y="4514136"/>
            <a:ext cx="6513790" cy="706874"/>
          </a:xfrm>
          <a:prstGeom prst="rect">
            <a:avLst/>
          </a:prstGeom>
          <a:solidFill>
            <a:srgbClr val="626C3B"/>
          </a:solidFill>
          <a:ln/>
          <a:effectLst>
            <a:outerShdw blurRad="50800" dist="38100" dir="8100000" algn="tr" rotWithShape="0">
              <a:prstClr val="black">
                <a:alpha val="40000"/>
              </a:prstClr>
            </a:outerShdw>
          </a:effectLst>
        </p:spPr>
      </p:sp>
      <p:sp>
        <p:nvSpPr>
          <p:cNvPr id="27" name="Shape 25"/>
          <p:cNvSpPr/>
          <p:nvPr/>
        </p:nvSpPr>
        <p:spPr>
          <a:xfrm>
            <a:off x="7315200" y="4514136"/>
            <a:ext cx="22860" cy="706874"/>
          </a:xfrm>
          <a:prstGeom prst="roundRect">
            <a:avLst>
              <a:gd name="adj" fmla="val 1302324"/>
            </a:avLst>
          </a:prstGeom>
          <a:solidFill>
            <a:srgbClr val="B27733"/>
          </a:solidFill>
          <a:ln/>
        </p:spPr>
      </p:sp>
      <p:sp>
        <p:nvSpPr>
          <p:cNvPr id="28" name="Shape 26"/>
          <p:cNvSpPr/>
          <p:nvPr/>
        </p:nvSpPr>
        <p:spPr>
          <a:xfrm>
            <a:off x="7315200" y="4514136"/>
            <a:ext cx="6513790" cy="22860"/>
          </a:xfrm>
          <a:prstGeom prst="roundRect">
            <a:avLst>
              <a:gd name="adj" fmla="val 1302324"/>
            </a:avLst>
          </a:prstGeom>
          <a:solidFill>
            <a:srgbClr val="B27733"/>
          </a:solidFill>
          <a:ln/>
        </p:spPr>
      </p:sp>
      <p:sp>
        <p:nvSpPr>
          <p:cNvPr id="29" name="Text 27"/>
          <p:cNvSpPr/>
          <p:nvPr/>
        </p:nvSpPr>
        <p:spPr>
          <a:xfrm>
            <a:off x="7513558" y="47124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D) Server</a:t>
            </a:r>
            <a:endParaRPr lang="en-US" sz="1950" dirty="0"/>
          </a:p>
        </p:txBody>
      </p:sp>
      <p:sp>
        <p:nvSpPr>
          <p:cNvPr id="30" name="Text 28"/>
          <p:cNvSpPr/>
          <p:nvPr/>
        </p:nvSpPr>
        <p:spPr>
          <a:xfrm>
            <a:off x="793790" y="5451872"/>
            <a:ext cx="13042821" cy="396954"/>
          </a:xfrm>
          <a:prstGeom prst="rect">
            <a:avLst/>
          </a:prstGeom>
          <a:noFill/>
          <a:ln/>
          <a:effectLst>
            <a:outerShdw blurRad="50800" dist="38100" dir="8100000" algn="tr" rotWithShape="0">
              <a:prstClr val="black">
                <a:alpha val="40000"/>
              </a:prstClr>
            </a:outerShdw>
          </a:effectLst>
        </p:spPr>
        <p:txBody>
          <a:bodyPr wrap="none" lIns="0" tIns="0" rIns="0" bIns="0" rtlCol="0" anchor="t"/>
          <a:lstStyle/>
          <a:p>
            <a:pPr marL="0" indent="0" algn="l">
              <a:lnSpc>
                <a:spcPts val="3100"/>
              </a:lnSpc>
              <a:buNone/>
            </a:pPr>
            <a:r>
              <a:rPr lang="en-US" sz="1950" dirty="0">
                <a:solidFill>
                  <a:srgbClr val="403011"/>
                </a:solidFill>
                <a:latin typeface="Brygada 1918" pitchFamily="34" charset="0"/>
                <a:ea typeface="Brygada 1918" pitchFamily="34" charset="-122"/>
                <a:cs typeface="Brygada 1918" pitchFamily="34" charset="-120"/>
              </a:rPr>
              <a:t>What is the best way to verify a suspicious request from a superior?</a:t>
            </a:r>
            <a:endParaRPr lang="en-US" sz="1950" dirty="0"/>
          </a:p>
        </p:txBody>
      </p:sp>
      <p:sp>
        <p:nvSpPr>
          <p:cNvPr id="31" name="Shape 29"/>
          <p:cNvSpPr/>
          <p:nvPr/>
        </p:nvSpPr>
        <p:spPr>
          <a:xfrm>
            <a:off x="793790" y="6072068"/>
            <a:ext cx="13042821" cy="1428988"/>
          </a:xfrm>
          <a:prstGeom prst="roundRect">
            <a:avLst>
              <a:gd name="adj" fmla="val 20834"/>
            </a:avLst>
          </a:prstGeom>
          <a:solidFill>
            <a:srgbClr val="626C3B"/>
          </a:solidFill>
          <a:ln w="7620">
            <a:solidFill>
              <a:srgbClr val="7B8554"/>
            </a:solidFill>
            <a:prstDash val="solid"/>
          </a:ln>
        </p:spPr>
      </p:sp>
      <p:sp>
        <p:nvSpPr>
          <p:cNvPr id="32" name="Shape 30"/>
          <p:cNvSpPr/>
          <p:nvPr/>
        </p:nvSpPr>
        <p:spPr>
          <a:xfrm>
            <a:off x="801410" y="6079688"/>
            <a:ext cx="6513790" cy="706874"/>
          </a:xfrm>
          <a:prstGeom prst="roundRect">
            <a:avLst>
              <a:gd name="adj" fmla="val 42117"/>
            </a:avLst>
          </a:prstGeom>
          <a:solidFill>
            <a:srgbClr val="626C3B"/>
          </a:solidFill>
          <a:ln/>
          <a:effectLst>
            <a:outerShdw blurRad="50800" dist="38100" dir="8100000" algn="tr" rotWithShape="0">
              <a:prstClr val="black">
                <a:alpha val="40000"/>
              </a:prstClr>
            </a:outerShdw>
          </a:effectLst>
        </p:spPr>
      </p:sp>
      <p:sp>
        <p:nvSpPr>
          <p:cNvPr id="33" name="Text 31"/>
          <p:cNvSpPr/>
          <p:nvPr/>
        </p:nvSpPr>
        <p:spPr>
          <a:xfrm>
            <a:off x="999768" y="627804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A) Reply to the email</a:t>
            </a:r>
            <a:endParaRPr lang="en-US" sz="1950" dirty="0"/>
          </a:p>
        </p:txBody>
      </p:sp>
      <p:sp>
        <p:nvSpPr>
          <p:cNvPr id="34" name="Shape 32"/>
          <p:cNvSpPr/>
          <p:nvPr/>
        </p:nvSpPr>
        <p:spPr>
          <a:xfrm>
            <a:off x="7315200" y="6079688"/>
            <a:ext cx="6513790" cy="706874"/>
          </a:xfrm>
          <a:prstGeom prst="rect">
            <a:avLst/>
          </a:prstGeom>
          <a:solidFill>
            <a:srgbClr val="626C3B"/>
          </a:solidFill>
          <a:ln/>
          <a:effectLst>
            <a:outerShdw blurRad="50800" dist="38100" dir="8100000" algn="tr" rotWithShape="0">
              <a:prstClr val="black">
                <a:alpha val="40000"/>
              </a:prstClr>
            </a:outerShdw>
          </a:effectLst>
        </p:spPr>
      </p:sp>
      <p:sp>
        <p:nvSpPr>
          <p:cNvPr id="35" name="Shape 33"/>
          <p:cNvSpPr/>
          <p:nvPr/>
        </p:nvSpPr>
        <p:spPr>
          <a:xfrm>
            <a:off x="7315200" y="6079688"/>
            <a:ext cx="22860" cy="706874"/>
          </a:xfrm>
          <a:prstGeom prst="roundRect">
            <a:avLst>
              <a:gd name="adj" fmla="val 1302324"/>
            </a:avLst>
          </a:prstGeom>
          <a:solidFill>
            <a:srgbClr val="9C9247"/>
          </a:solidFill>
          <a:ln/>
        </p:spPr>
      </p:sp>
      <p:sp>
        <p:nvSpPr>
          <p:cNvPr id="36" name="Text 34"/>
          <p:cNvSpPr/>
          <p:nvPr/>
        </p:nvSpPr>
        <p:spPr>
          <a:xfrm>
            <a:off x="7513558" y="627804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B)  Do as they say</a:t>
            </a:r>
            <a:endParaRPr lang="en-US" sz="1950" dirty="0"/>
          </a:p>
        </p:txBody>
      </p:sp>
      <p:sp>
        <p:nvSpPr>
          <p:cNvPr id="37" name="Shape 35"/>
          <p:cNvSpPr/>
          <p:nvPr/>
        </p:nvSpPr>
        <p:spPr>
          <a:xfrm>
            <a:off x="801410" y="6786562"/>
            <a:ext cx="6513790" cy="706874"/>
          </a:xfrm>
          <a:prstGeom prst="rect">
            <a:avLst/>
          </a:prstGeom>
          <a:solidFill>
            <a:srgbClr val="626C3B"/>
          </a:solidFill>
          <a:ln/>
          <a:effectLst>
            <a:outerShdw blurRad="50800" dist="38100" dir="8100000" algn="tr" rotWithShape="0">
              <a:prstClr val="black">
                <a:alpha val="40000"/>
              </a:prstClr>
            </a:outerShdw>
          </a:effectLst>
        </p:spPr>
      </p:sp>
      <p:sp>
        <p:nvSpPr>
          <p:cNvPr id="38" name="Shape 36"/>
          <p:cNvSpPr/>
          <p:nvPr/>
        </p:nvSpPr>
        <p:spPr>
          <a:xfrm>
            <a:off x="801410" y="6786562"/>
            <a:ext cx="6513790" cy="22860"/>
          </a:xfrm>
          <a:prstGeom prst="roundRect">
            <a:avLst>
              <a:gd name="adj" fmla="val 1302324"/>
            </a:avLst>
          </a:prstGeom>
          <a:solidFill>
            <a:srgbClr val="CE9521"/>
          </a:solidFill>
          <a:ln/>
        </p:spPr>
      </p:sp>
      <p:sp>
        <p:nvSpPr>
          <p:cNvPr id="39" name="Text 37"/>
          <p:cNvSpPr/>
          <p:nvPr/>
        </p:nvSpPr>
        <p:spPr>
          <a:xfrm>
            <a:off x="999768" y="6984921"/>
            <a:ext cx="5306854"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C)  Contact them on a known, trusted number</a:t>
            </a:r>
            <a:endParaRPr lang="en-US" sz="1950" dirty="0"/>
          </a:p>
        </p:txBody>
      </p:sp>
      <p:sp>
        <p:nvSpPr>
          <p:cNvPr id="40" name="Shape 38"/>
          <p:cNvSpPr/>
          <p:nvPr/>
        </p:nvSpPr>
        <p:spPr>
          <a:xfrm>
            <a:off x="7315200" y="6786562"/>
            <a:ext cx="6513790" cy="706874"/>
          </a:xfrm>
          <a:prstGeom prst="rect">
            <a:avLst/>
          </a:prstGeom>
          <a:solidFill>
            <a:srgbClr val="626C3B"/>
          </a:solidFill>
          <a:ln/>
          <a:effectLst>
            <a:outerShdw blurRad="50800" dist="38100" dir="8100000" algn="tr" rotWithShape="0">
              <a:prstClr val="black">
                <a:alpha val="40000"/>
              </a:prstClr>
            </a:outerShdw>
          </a:effectLst>
        </p:spPr>
      </p:sp>
      <p:sp>
        <p:nvSpPr>
          <p:cNvPr id="41" name="Shape 39"/>
          <p:cNvSpPr/>
          <p:nvPr/>
        </p:nvSpPr>
        <p:spPr>
          <a:xfrm>
            <a:off x="7315200" y="6786562"/>
            <a:ext cx="22860" cy="706874"/>
          </a:xfrm>
          <a:prstGeom prst="roundRect">
            <a:avLst>
              <a:gd name="adj" fmla="val 1302324"/>
            </a:avLst>
          </a:prstGeom>
          <a:solidFill>
            <a:srgbClr val="B27733"/>
          </a:solidFill>
          <a:ln/>
        </p:spPr>
      </p:sp>
      <p:sp>
        <p:nvSpPr>
          <p:cNvPr id="42" name="Shape 40"/>
          <p:cNvSpPr/>
          <p:nvPr/>
        </p:nvSpPr>
        <p:spPr>
          <a:xfrm>
            <a:off x="7315200" y="6786562"/>
            <a:ext cx="6513790" cy="22860"/>
          </a:xfrm>
          <a:prstGeom prst="roundRect">
            <a:avLst>
              <a:gd name="adj" fmla="val 1302324"/>
            </a:avLst>
          </a:prstGeom>
          <a:solidFill>
            <a:srgbClr val="B27733"/>
          </a:solidFill>
          <a:ln/>
        </p:spPr>
      </p:sp>
      <p:sp>
        <p:nvSpPr>
          <p:cNvPr id="43" name="Text 41"/>
          <p:cNvSpPr/>
          <p:nvPr/>
        </p:nvSpPr>
        <p:spPr>
          <a:xfrm>
            <a:off x="7513558" y="69849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D) Ignore the request</a:t>
            </a:r>
            <a:endParaRPr lang="en-US" sz="1950" dirty="0"/>
          </a:p>
        </p:txBody>
      </p:sp>
      <p:sp>
        <p:nvSpPr>
          <p:cNvPr id="44" name="Rectangle 43">
            <a:extLst>
              <a:ext uri="{FF2B5EF4-FFF2-40B4-BE49-F238E27FC236}">
                <a16:creationId xmlns:a16="http://schemas.microsoft.com/office/drawing/2014/main" id="{9691C440-D5C3-4C3E-BF5E-52F8F0B664E0}"/>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87E7419D-B5CB-4F31-A431-B9FA951F0620}"/>
              </a:ext>
            </a:extLst>
          </p:cNvPr>
          <p:cNvPicPr>
            <a:picLocks noChangeAspect="1"/>
          </p:cNvPicPr>
          <p:nvPr/>
        </p:nvPicPr>
        <p:blipFill>
          <a:blip r:embed="rId3"/>
          <a:stretch>
            <a:fillRect/>
          </a:stretch>
        </p:blipFill>
        <p:spPr>
          <a:xfrm>
            <a:off x="13449372" y="7185623"/>
            <a:ext cx="1050892" cy="10508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765578"/>
            <a:ext cx="7556421" cy="1240155"/>
          </a:xfrm>
          <a:prstGeom prst="rect">
            <a:avLst/>
          </a:prstGeom>
          <a:noFill/>
          <a:ln/>
          <a:effectLst>
            <a:outerShdw blurRad="50800" dist="38100" algn="l" rotWithShape="0">
              <a:prstClr val="black">
                <a:alpha val="40000"/>
              </a:prstClr>
            </a:outerShdw>
          </a:effectLst>
        </p:spPr>
        <p:txBody>
          <a:bodyPr wrap="square" lIns="0" tIns="0" rIns="0" bIns="0" rtlCol="0" anchor="t"/>
          <a:lstStyle/>
          <a:p>
            <a:pPr marL="0" indent="0" algn="l">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Protect Yourself and Your Organization</a:t>
            </a:r>
            <a:endParaRPr lang="en-US" sz="3900" dirty="0"/>
          </a:p>
        </p:txBody>
      </p:sp>
      <p:sp>
        <p:nvSpPr>
          <p:cNvPr id="4" name="Text 1"/>
          <p:cNvSpPr/>
          <p:nvPr/>
        </p:nvSpPr>
        <p:spPr>
          <a:xfrm>
            <a:off x="793790" y="3303389"/>
            <a:ext cx="7556421" cy="1984772"/>
          </a:xfrm>
          <a:prstGeom prst="rect">
            <a:avLst/>
          </a:prstGeom>
          <a:noFill/>
          <a:ln/>
        </p:spPr>
        <p:txBody>
          <a:bodyPr wrap="square" lIns="0" tIns="0" rIns="0" bIns="0" rtlCol="0" anchor="t"/>
          <a:lstStyle/>
          <a:p>
            <a:pPr marL="0" indent="0" algn="l">
              <a:lnSpc>
                <a:spcPts val="3100"/>
              </a:lnSpc>
              <a:buNone/>
            </a:pPr>
            <a:r>
              <a:rPr lang="en-US" sz="1950" dirty="0">
                <a:solidFill>
                  <a:srgbClr val="403011"/>
                </a:solidFill>
                <a:latin typeface="Brygada 1918" pitchFamily="34" charset="0"/>
                <a:ea typeface="Brygada 1918" pitchFamily="34" charset="-122"/>
                <a:cs typeface="Brygada 1918" pitchFamily="34" charset="-120"/>
              </a:rPr>
              <a:t>Welcome to this essential training module designed to equip you with the knowledge and tools to effectively identify, avoid, and report phishing attacks. In the modern digital landscape, </a:t>
            </a:r>
            <a:r>
              <a:rPr lang="en-US" sz="1950" b="1" dirty="0">
                <a:solidFill>
                  <a:srgbClr val="403011"/>
                </a:solidFill>
                <a:latin typeface="Brygada 1918" pitchFamily="34" charset="0"/>
                <a:ea typeface="Brygada 1918" pitchFamily="34" charset="-122"/>
                <a:cs typeface="Brygada 1918" pitchFamily="34" charset="-120"/>
              </a:rPr>
              <a:t>awareness is your first and strongest defense</a:t>
            </a:r>
            <a:r>
              <a:rPr lang="en-US" sz="1950" dirty="0">
                <a:solidFill>
                  <a:srgbClr val="403011"/>
                </a:solidFill>
                <a:latin typeface="Brygada 1918" pitchFamily="34" charset="0"/>
                <a:ea typeface="Brygada 1918" pitchFamily="34" charset="-122"/>
                <a:cs typeface="Brygada 1918" pitchFamily="34" charset="-120"/>
              </a:rPr>
              <a:t> against evolving cyber threats.</a:t>
            </a:r>
            <a:endParaRPr lang="en-US" sz="1950" dirty="0"/>
          </a:p>
        </p:txBody>
      </p:sp>
      <p:sp>
        <p:nvSpPr>
          <p:cNvPr id="5" name="Text 2"/>
          <p:cNvSpPr/>
          <p:nvPr/>
        </p:nvSpPr>
        <p:spPr>
          <a:xfrm>
            <a:off x="793790" y="5511403"/>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03011"/>
                </a:solidFill>
                <a:latin typeface="Brygada 1918" pitchFamily="34" charset="0"/>
                <a:ea typeface="Brygada 1918" pitchFamily="34" charset="-122"/>
                <a:cs typeface="Brygada 1918" pitchFamily="34" charset="-120"/>
              </a:rPr>
              <a:t>Understanding the mechanisms of phishing—and the social engineering tactics behind them—is crucial for safeguarding sensitive personal and organizational data.</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46378" y="375999"/>
            <a:ext cx="1707594" cy="213360"/>
          </a:xfrm>
          <a:prstGeom prst="rect">
            <a:avLst/>
          </a:prstGeom>
          <a:noFill/>
          <a:ln/>
        </p:spPr>
        <p:txBody>
          <a:bodyPr wrap="none" lIns="0" tIns="0" rIns="0" bIns="0" rtlCol="0" anchor="t"/>
          <a:lstStyle/>
          <a:p>
            <a:pPr marL="0" indent="0" algn="l">
              <a:lnSpc>
                <a:spcPts val="1650"/>
              </a:lnSpc>
              <a:buNone/>
            </a:pPr>
            <a:r>
              <a:rPr lang="en-US" sz="1300" dirty="0">
                <a:solidFill>
                  <a:srgbClr val="403011"/>
                </a:solidFill>
                <a:latin typeface="Brygada 1918 Semi Bold" pitchFamily="34" charset="0"/>
                <a:ea typeface="Brygada 1918 Semi Bold" pitchFamily="34" charset="-122"/>
                <a:cs typeface="Brygada 1918 Semi Bold" pitchFamily="34" charset="-120"/>
              </a:rPr>
              <a:t>QUIZ REVIEW</a:t>
            </a:r>
            <a:endParaRPr lang="en-US" sz="1300" dirty="0"/>
          </a:p>
        </p:txBody>
      </p:sp>
      <p:sp>
        <p:nvSpPr>
          <p:cNvPr id="3" name="Text 1"/>
          <p:cNvSpPr/>
          <p:nvPr/>
        </p:nvSpPr>
        <p:spPr>
          <a:xfrm>
            <a:off x="546378" y="794266"/>
            <a:ext cx="9318784" cy="853797"/>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6700"/>
              </a:lnSpc>
              <a:buNone/>
            </a:pPr>
            <a:r>
              <a:rPr lang="en-US" sz="5350" dirty="0">
                <a:solidFill>
                  <a:srgbClr val="403011"/>
                </a:solidFill>
                <a:latin typeface="Brygada 1918 Semi Bold" pitchFamily="34" charset="0"/>
                <a:ea typeface="Brygada 1918 Semi Bold" pitchFamily="34" charset="-122"/>
                <a:cs typeface="Brygada 1918 Semi Bold" pitchFamily="34" charset="-120"/>
              </a:rPr>
              <a:t>Quiz Answer &amp; Key Takeaway</a:t>
            </a:r>
            <a:endParaRPr lang="en-US" sz="5350" dirty="0"/>
          </a:p>
        </p:txBody>
      </p:sp>
      <p:sp>
        <p:nvSpPr>
          <p:cNvPr id="4" name="Shape 2"/>
          <p:cNvSpPr/>
          <p:nvPr/>
        </p:nvSpPr>
        <p:spPr>
          <a:xfrm>
            <a:off x="546378" y="2006560"/>
            <a:ext cx="6602254" cy="505063"/>
          </a:xfrm>
          <a:prstGeom prst="roundRect">
            <a:avLst>
              <a:gd name="adj" fmla="val 40573"/>
            </a:avLst>
          </a:prstGeom>
          <a:solidFill>
            <a:srgbClr val="B6D6FC"/>
          </a:solidFill>
          <a:ln/>
          <a:effectLst>
            <a:outerShdw blurRad="50800" dist="38100" dir="5400000" algn="t" rotWithShape="0">
              <a:prstClr val="black">
                <a:alpha val="40000"/>
              </a:prstClr>
            </a:outerShdw>
          </a:effectLst>
        </p:spPr>
      </p:sp>
      <p:pic>
        <p:nvPicPr>
          <p:cNvPr id="5" name="Image 0" descr="preencoded.png"/>
          <p:cNvPicPr>
            <a:picLocks noChangeAspect="1"/>
          </p:cNvPicPr>
          <p:nvPr/>
        </p:nvPicPr>
        <p:blipFill>
          <a:blip r:embed="rId3"/>
          <a:stretch>
            <a:fillRect/>
          </a:stretch>
        </p:blipFill>
        <p:spPr>
          <a:xfrm>
            <a:off x="682943" y="2210038"/>
            <a:ext cx="170736" cy="136565"/>
          </a:xfrm>
          <a:prstGeom prst="rect">
            <a:avLst/>
          </a:prstGeom>
        </p:spPr>
      </p:pic>
      <p:sp>
        <p:nvSpPr>
          <p:cNvPr id="6" name="Text 3"/>
          <p:cNvSpPr/>
          <p:nvPr/>
        </p:nvSpPr>
        <p:spPr>
          <a:xfrm>
            <a:off x="990243" y="2177177"/>
            <a:ext cx="6021824" cy="218480"/>
          </a:xfrm>
          <a:prstGeom prst="rect">
            <a:avLst/>
          </a:prstGeom>
          <a:noFill/>
          <a:ln/>
        </p:spPr>
        <p:txBody>
          <a:bodyPr wrap="none" lIns="0" tIns="0" rIns="0" bIns="0" rtlCol="0" anchor="t"/>
          <a:lstStyle/>
          <a:p>
            <a:pPr marL="342900" indent="-342900" algn="l">
              <a:lnSpc>
                <a:spcPts val="1700"/>
              </a:lnSpc>
              <a:buSzPct val="100000"/>
              <a:buFont typeface="+mj-lt"/>
              <a:buAutoNum type="arabicPeriod"/>
            </a:pPr>
            <a:r>
              <a:rPr lang="en-US" sz="1050" b="1" dirty="0">
                <a:solidFill>
                  <a:srgbClr val="000000"/>
                </a:solidFill>
                <a:latin typeface="Brygada 1918" pitchFamily="34" charset="0"/>
                <a:ea typeface="Brygada 1918" pitchFamily="34" charset="-122"/>
                <a:cs typeface="Brygada 1918" pitchFamily="34" charset="-120"/>
              </a:rPr>
              <a:t>Correct Answer: </a:t>
            </a:r>
            <a:r>
              <a:rPr lang="en-US" sz="1050" dirty="0">
                <a:solidFill>
                  <a:srgbClr val="000000"/>
                </a:solidFill>
                <a:latin typeface="Brygada 1918" pitchFamily="34" charset="0"/>
                <a:ea typeface="Brygada 1918" pitchFamily="34" charset="-122"/>
                <a:cs typeface="Brygada 1918" pitchFamily="34" charset="-120"/>
              </a:rPr>
              <a:t>B) Personalized Greeting</a:t>
            </a:r>
            <a:endParaRPr lang="en-US" sz="1050" dirty="0"/>
          </a:p>
        </p:txBody>
      </p:sp>
      <p:sp>
        <p:nvSpPr>
          <p:cNvPr id="7" name="Text 4"/>
          <p:cNvSpPr/>
          <p:nvPr/>
        </p:nvSpPr>
        <p:spPr>
          <a:xfrm>
            <a:off x="546378" y="2665214"/>
            <a:ext cx="6602254" cy="873919"/>
          </a:xfrm>
          <a:prstGeom prst="rect">
            <a:avLst/>
          </a:prstGeom>
          <a:noFill/>
          <a:ln/>
        </p:spPr>
        <p:txBody>
          <a:bodyPr wrap="square" lIns="0" tIns="0" rIns="0" bIns="0" rtlCol="0" anchor="t"/>
          <a:lstStyle/>
          <a:p>
            <a:pPr marL="0" indent="0" algn="l">
              <a:lnSpc>
                <a:spcPts val="1700"/>
              </a:lnSpc>
              <a:buNone/>
            </a:pPr>
            <a:r>
              <a:rPr lang="en-US" sz="1050" dirty="0">
                <a:solidFill>
                  <a:srgbClr val="403011"/>
                </a:solidFill>
                <a:latin typeface="Brygada 1918" pitchFamily="34" charset="0"/>
                <a:ea typeface="Brygada 1918" pitchFamily="34" charset="-122"/>
                <a:cs typeface="Brygada 1918" pitchFamily="34" charset="-120"/>
              </a:rPr>
              <a:t>Legitimate companies and services that manage your account typically personalize their communication by addressing you by name, especially for official business. Phishing attempts often use generic greetings (Dear Customer) because they broadcast the same email to thousands of potential victims without knowing their individual names.</a:t>
            </a:r>
            <a:endParaRPr lang="en-US" sz="1050" dirty="0"/>
          </a:p>
        </p:txBody>
      </p:sp>
      <p:sp>
        <p:nvSpPr>
          <p:cNvPr id="8" name="Shape 5"/>
          <p:cNvSpPr/>
          <p:nvPr/>
        </p:nvSpPr>
        <p:spPr>
          <a:xfrm>
            <a:off x="546378" y="3692723"/>
            <a:ext cx="6602254" cy="580192"/>
          </a:xfrm>
          <a:prstGeom prst="roundRect">
            <a:avLst>
              <a:gd name="adj" fmla="val 35319"/>
            </a:avLst>
          </a:prstGeom>
          <a:solidFill>
            <a:srgbClr val="B6D6FC"/>
          </a:solidFill>
          <a:ln/>
          <a:effectLst>
            <a:outerShdw blurRad="50800" dist="38100" dir="5400000" algn="t" rotWithShape="0">
              <a:prstClr val="black">
                <a:alpha val="40000"/>
              </a:prstClr>
            </a:outerShdw>
          </a:effectLst>
        </p:spPr>
      </p:sp>
      <p:pic>
        <p:nvPicPr>
          <p:cNvPr id="9" name="Image 1" descr="preencoded.png"/>
          <p:cNvPicPr>
            <a:picLocks noChangeAspect="1"/>
          </p:cNvPicPr>
          <p:nvPr/>
        </p:nvPicPr>
        <p:blipFill>
          <a:blip r:embed="rId3"/>
          <a:stretch>
            <a:fillRect/>
          </a:stretch>
        </p:blipFill>
        <p:spPr>
          <a:xfrm>
            <a:off x="682943" y="3896201"/>
            <a:ext cx="170736" cy="136565"/>
          </a:xfrm>
          <a:prstGeom prst="rect">
            <a:avLst/>
          </a:prstGeom>
        </p:spPr>
      </p:pic>
      <p:sp>
        <p:nvSpPr>
          <p:cNvPr id="10" name="Text 6"/>
          <p:cNvSpPr/>
          <p:nvPr/>
        </p:nvSpPr>
        <p:spPr>
          <a:xfrm>
            <a:off x="990243" y="3863340"/>
            <a:ext cx="6021824" cy="218480"/>
          </a:xfrm>
          <a:prstGeom prst="rect">
            <a:avLst/>
          </a:prstGeom>
          <a:noFill/>
          <a:ln/>
        </p:spPr>
        <p:txBody>
          <a:bodyPr wrap="none" lIns="0" tIns="0" rIns="0" bIns="0" rtlCol="0" anchor="t"/>
          <a:lstStyle/>
          <a:p>
            <a:pPr marL="0" indent="0" algn="l">
              <a:lnSpc>
                <a:spcPts val="1700"/>
              </a:lnSpc>
              <a:buNone/>
            </a:pPr>
            <a:r>
              <a:rPr lang="en-US" sz="1050" b="1" dirty="0">
                <a:solidFill>
                  <a:srgbClr val="000000"/>
                </a:solidFill>
                <a:latin typeface="Brygada 1918" pitchFamily="34" charset="0"/>
                <a:ea typeface="Brygada 1918" pitchFamily="34" charset="-122"/>
                <a:cs typeface="Brygada 1918" pitchFamily="34" charset="-120"/>
              </a:rPr>
              <a:t>2. Correct Answer</a:t>
            </a:r>
            <a:r>
              <a:rPr lang="en-US" sz="1050" dirty="0">
                <a:solidFill>
                  <a:srgbClr val="000000"/>
                </a:solidFill>
                <a:latin typeface="Brygada 1918" pitchFamily="34" charset="0"/>
                <a:ea typeface="Brygada 1918" pitchFamily="34" charset="-122"/>
                <a:cs typeface="Brygada 1918" pitchFamily="34" charset="-120"/>
              </a:rPr>
              <a:t>: </a:t>
            </a:r>
            <a:r>
              <a:rPr lang="en-US" sz="1050" b="1" dirty="0">
                <a:solidFill>
                  <a:srgbClr val="000000"/>
                </a:solidFill>
                <a:latin typeface="Brygada 1918" pitchFamily="34" charset="0"/>
                <a:ea typeface="Brygada 1918" pitchFamily="34" charset="-122"/>
                <a:cs typeface="Brygada 1918" pitchFamily="34" charset="-120"/>
              </a:rPr>
              <a:t>(c) Perfect grammar</a:t>
            </a:r>
            <a:endParaRPr lang="en-US" sz="1050" dirty="0"/>
          </a:p>
        </p:txBody>
      </p:sp>
      <p:sp>
        <p:nvSpPr>
          <p:cNvPr id="11" name="Text 7"/>
          <p:cNvSpPr/>
          <p:nvPr/>
        </p:nvSpPr>
        <p:spPr>
          <a:xfrm>
            <a:off x="546378" y="4426506"/>
            <a:ext cx="6602254" cy="436959"/>
          </a:xfrm>
          <a:prstGeom prst="rect">
            <a:avLst/>
          </a:prstGeom>
          <a:noFill/>
          <a:ln/>
        </p:spPr>
        <p:txBody>
          <a:bodyPr wrap="square" lIns="0" tIns="0" rIns="0" bIns="0" rtlCol="0" anchor="t"/>
          <a:lstStyle/>
          <a:p>
            <a:pPr marL="0" indent="0" algn="l">
              <a:lnSpc>
                <a:spcPts val="1700"/>
              </a:lnSpc>
              <a:buNone/>
            </a:pPr>
            <a:r>
              <a:rPr lang="en-US" sz="1050" dirty="0">
                <a:solidFill>
                  <a:srgbClr val="403011"/>
                </a:solidFill>
                <a:latin typeface="Brygada 1918" pitchFamily="34" charset="0"/>
                <a:ea typeface="Brygada 1918" pitchFamily="34" charset="-122"/>
                <a:cs typeface="Brygada 1918" pitchFamily="34" charset="-120"/>
              </a:rPr>
              <a:t>Phishing emails often contain </a:t>
            </a:r>
            <a:r>
              <a:rPr lang="en-US" sz="1050" i="1" dirty="0">
                <a:solidFill>
                  <a:srgbClr val="403011"/>
                </a:solidFill>
                <a:latin typeface="Brygada 1918" pitchFamily="34" charset="0"/>
                <a:ea typeface="Brygada 1918" pitchFamily="34" charset="-122"/>
                <a:cs typeface="Brygada 1918" pitchFamily="34" charset="-120"/>
              </a:rPr>
              <a:t>poor grammar, typos, or awkward phrasing</a:t>
            </a:r>
            <a:r>
              <a:rPr lang="en-US" sz="1050" dirty="0">
                <a:solidFill>
                  <a:srgbClr val="403011"/>
                </a:solidFill>
                <a:latin typeface="Brygada 1918" pitchFamily="34" charset="0"/>
                <a:ea typeface="Brygada 1918" pitchFamily="34" charset="-122"/>
                <a:cs typeface="Brygada 1918" pitchFamily="34" charset="-120"/>
              </a:rPr>
              <a:t> — so </a:t>
            </a:r>
            <a:r>
              <a:rPr lang="en-US" sz="1050" i="1" dirty="0">
                <a:solidFill>
                  <a:srgbClr val="403011"/>
                </a:solidFill>
                <a:latin typeface="Brygada 1918" pitchFamily="34" charset="0"/>
                <a:ea typeface="Brygada 1918" pitchFamily="34" charset="-122"/>
                <a:cs typeface="Brygada 1918" pitchFamily="34" charset="-120"/>
              </a:rPr>
              <a:t>perfect grammar</a:t>
            </a:r>
            <a:r>
              <a:rPr lang="en-US" sz="1050" dirty="0">
                <a:solidFill>
                  <a:srgbClr val="403011"/>
                </a:solidFill>
                <a:latin typeface="Brygada 1918" pitchFamily="34" charset="0"/>
                <a:ea typeface="Brygada 1918" pitchFamily="34" charset="-122"/>
                <a:cs typeface="Brygada 1918" pitchFamily="34" charset="-120"/>
              </a:rPr>
              <a:t> is </a:t>
            </a:r>
            <a:r>
              <a:rPr lang="en-US" sz="1050" b="1" dirty="0">
                <a:solidFill>
                  <a:srgbClr val="403011"/>
                </a:solidFill>
                <a:latin typeface="Brygada 1918" pitchFamily="34" charset="0"/>
                <a:ea typeface="Brygada 1918" pitchFamily="34" charset="-122"/>
                <a:cs typeface="Brygada 1918" pitchFamily="34" charset="-120"/>
              </a:rPr>
              <a:t>not</a:t>
            </a:r>
            <a:r>
              <a:rPr lang="en-US" sz="1050" dirty="0">
                <a:solidFill>
                  <a:srgbClr val="403011"/>
                </a:solidFill>
                <a:latin typeface="Brygada 1918" pitchFamily="34" charset="0"/>
                <a:ea typeface="Brygada 1918" pitchFamily="34" charset="-122"/>
                <a:cs typeface="Brygada 1918" pitchFamily="34" charset="-120"/>
              </a:rPr>
              <a:t> a red flag. In fact, it might make a phishing email seem more legitimate.</a:t>
            </a:r>
            <a:endParaRPr lang="en-US" sz="1050" dirty="0"/>
          </a:p>
        </p:txBody>
      </p:sp>
      <p:sp>
        <p:nvSpPr>
          <p:cNvPr id="12" name="Shape 8"/>
          <p:cNvSpPr/>
          <p:nvPr/>
        </p:nvSpPr>
        <p:spPr>
          <a:xfrm>
            <a:off x="546378" y="5017056"/>
            <a:ext cx="6602254" cy="580192"/>
          </a:xfrm>
          <a:prstGeom prst="roundRect">
            <a:avLst>
              <a:gd name="adj" fmla="val 35319"/>
            </a:avLst>
          </a:prstGeom>
          <a:solidFill>
            <a:srgbClr val="B6D6FC"/>
          </a:solidFill>
          <a:ln/>
          <a:effectLst>
            <a:outerShdw blurRad="50800" dist="38100" dir="5400000" algn="t" rotWithShape="0">
              <a:prstClr val="black">
                <a:alpha val="40000"/>
              </a:prstClr>
            </a:outerShdw>
          </a:effectLst>
        </p:spPr>
      </p:sp>
      <p:pic>
        <p:nvPicPr>
          <p:cNvPr id="13" name="Image 2" descr="preencoded.png"/>
          <p:cNvPicPr>
            <a:picLocks noChangeAspect="1"/>
          </p:cNvPicPr>
          <p:nvPr/>
        </p:nvPicPr>
        <p:blipFill>
          <a:blip r:embed="rId3"/>
          <a:stretch>
            <a:fillRect/>
          </a:stretch>
        </p:blipFill>
        <p:spPr>
          <a:xfrm>
            <a:off x="682943" y="5220533"/>
            <a:ext cx="170736" cy="136565"/>
          </a:xfrm>
          <a:prstGeom prst="rect">
            <a:avLst/>
          </a:prstGeom>
        </p:spPr>
      </p:pic>
      <p:sp>
        <p:nvSpPr>
          <p:cNvPr id="14" name="Text 9"/>
          <p:cNvSpPr/>
          <p:nvPr/>
        </p:nvSpPr>
        <p:spPr>
          <a:xfrm>
            <a:off x="990243" y="5187672"/>
            <a:ext cx="6021824" cy="218480"/>
          </a:xfrm>
          <a:prstGeom prst="rect">
            <a:avLst/>
          </a:prstGeom>
          <a:noFill/>
          <a:ln/>
        </p:spPr>
        <p:txBody>
          <a:bodyPr wrap="none" lIns="0" tIns="0" rIns="0" bIns="0" rtlCol="0" anchor="t"/>
          <a:lstStyle/>
          <a:p>
            <a:pPr marL="0" indent="0" algn="l">
              <a:lnSpc>
                <a:spcPts val="1700"/>
              </a:lnSpc>
              <a:buNone/>
            </a:pPr>
            <a:r>
              <a:rPr lang="en-US" sz="1050" b="1" dirty="0">
                <a:solidFill>
                  <a:srgbClr val="000000"/>
                </a:solidFill>
                <a:latin typeface="Brygada 1918" pitchFamily="34" charset="0"/>
                <a:ea typeface="Brygada 1918" pitchFamily="34" charset="-122"/>
                <a:cs typeface="Brygada 1918" pitchFamily="34" charset="-120"/>
              </a:rPr>
              <a:t>3. Correct Answer: (b) Secure</a:t>
            </a:r>
            <a:endParaRPr lang="en-US" sz="1050" dirty="0"/>
          </a:p>
        </p:txBody>
      </p:sp>
      <p:sp>
        <p:nvSpPr>
          <p:cNvPr id="15" name="Text 10"/>
          <p:cNvSpPr/>
          <p:nvPr/>
        </p:nvSpPr>
        <p:spPr>
          <a:xfrm>
            <a:off x="546378" y="5750838"/>
            <a:ext cx="6602254" cy="655439"/>
          </a:xfrm>
          <a:prstGeom prst="rect">
            <a:avLst/>
          </a:prstGeom>
          <a:noFill/>
          <a:ln/>
        </p:spPr>
        <p:txBody>
          <a:bodyPr wrap="square" lIns="0" tIns="0" rIns="0" bIns="0" rtlCol="0" anchor="t"/>
          <a:lstStyle/>
          <a:p>
            <a:pPr marL="0" indent="0" algn="l">
              <a:lnSpc>
                <a:spcPts val="1700"/>
              </a:lnSpc>
              <a:buNone/>
            </a:pPr>
            <a:r>
              <a:rPr lang="en-US" sz="1050" dirty="0">
                <a:solidFill>
                  <a:srgbClr val="403011"/>
                </a:solidFill>
                <a:latin typeface="Brygada 1918" pitchFamily="34" charset="0"/>
                <a:ea typeface="Brygada 1918" pitchFamily="34" charset="-122"/>
                <a:cs typeface="Brygada 1918" pitchFamily="34" charset="-120"/>
              </a:rPr>
              <a:t>HTTPS means “</a:t>
            </a:r>
            <a:r>
              <a:rPr lang="en-US" sz="1050" b="1" dirty="0">
                <a:solidFill>
                  <a:srgbClr val="403011"/>
                </a:solidFill>
                <a:latin typeface="Brygada 1918" pitchFamily="34" charset="0"/>
                <a:ea typeface="Brygada 1918" pitchFamily="34" charset="-122"/>
                <a:cs typeface="Brygada 1918" pitchFamily="34" charset="-120"/>
              </a:rPr>
              <a:t>Hypertext Transfer Protocol Secure</a:t>
            </a:r>
            <a:r>
              <a:rPr lang="en-US" sz="1050" dirty="0">
                <a:solidFill>
                  <a:srgbClr val="403011"/>
                </a:solidFill>
                <a:latin typeface="Brygada 1918" pitchFamily="34" charset="0"/>
                <a:ea typeface="Brygada 1918" pitchFamily="34" charset="-122"/>
                <a:cs typeface="Brygada 1918" pitchFamily="34" charset="-120"/>
              </a:rPr>
              <a:t>.” It indicates that the data between your browser and the website is encrypted — but </a:t>
            </a:r>
            <a:r>
              <a:rPr lang="en-US" sz="1050" b="1" dirty="0">
                <a:solidFill>
                  <a:srgbClr val="403011"/>
                </a:solidFill>
                <a:latin typeface="Brygada 1918" pitchFamily="34" charset="0"/>
                <a:ea typeface="Brygada 1918" pitchFamily="34" charset="-122"/>
                <a:cs typeface="Brygada 1918" pitchFamily="34" charset="-120"/>
              </a:rPr>
              <a:t>remember</a:t>
            </a:r>
            <a:r>
              <a:rPr lang="en-US" sz="1050" dirty="0">
                <a:solidFill>
                  <a:srgbClr val="403011"/>
                </a:solidFill>
                <a:latin typeface="Brygada 1918" pitchFamily="34" charset="0"/>
                <a:ea typeface="Brygada 1918" pitchFamily="34" charset="-122"/>
                <a:cs typeface="Brygada 1918" pitchFamily="34" charset="-120"/>
              </a:rPr>
              <a:t>, a secure site can still host a phishing scam if the attacker uses HTTPS on a fake domain</a:t>
            </a:r>
            <a:endParaRPr lang="en-US" sz="1050" dirty="0"/>
          </a:p>
        </p:txBody>
      </p:sp>
      <p:sp>
        <p:nvSpPr>
          <p:cNvPr id="16" name="Shape 11"/>
          <p:cNvSpPr/>
          <p:nvPr/>
        </p:nvSpPr>
        <p:spPr>
          <a:xfrm>
            <a:off x="546378" y="6559868"/>
            <a:ext cx="6602254" cy="580192"/>
          </a:xfrm>
          <a:prstGeom prst="roundRect">
            <a:avLst>
              <a:gd name="adj" fmla="val 35319"/>
            </a:avLst>
          </a:prstGeom>
          <a:solidFill>
            <a:srgbClr val="B6D6FC"/>
          </a:solidFill>
          <a:ln/>
          <a:effectLst>
            <a:outerShdw blurRad="50800" dist="38100" dir="5400000" algn="t" rotWithShape="0">
              <a:prstClr val="black">
                <a:alpha val="40000"/>
              </a:prstClr>
            </a:outerShdw>
          </a:effectLst>
        </p:spPr>
      </p:sp>
      <p:pic>
        <p:nvPicPr>
          <p:cNvPr id="17" name="Image 3" descr="preencoded.png"/>
          <p:cNvPicPr>
            <a:picLocks noChangeAspect="1"/>
          </p:cNvPicPr>
          <p:nvPr/>
        </p:nvPicPr>
        <p:blipFill>
          <a:blip r:embed="rId3"/>
          <a:stretch>
            <a:fillRect/>
          </a:stretch>
        </p:blipFill>
        <p:spPr>
          <a:xfrm>
            <a:off x="682943" y="6763345"/>
            <a:ext cx="170736" cy="136565"/>
          </a:xfrm>
          <a:prstGeom prst="rect">
            <a:avLst/>
          </a:prstGeom>
        </p:spPr>
      </p:pic>
      <p:sp>
        <p:nvSpPr>
          <p:cNvPr id="18" name="Text 12"/>
          <p:cNvSpPr/>
          <p:nvPr/>
        </p:nvSpPr>
        <p:spPr>
          <a:xfrm>
            <a:off x="990243" y="6730484"/>
            <a:ext cx="6021824" cy="218480"/>
          </a:xfrm>
          <a:prstGeom prst="rect">
            <a:avLst/>
          </a:prstGeom>
          <a:noFill/>
          <a:ln/>
        </p:spPr>
        <p:txBody>
          <a:bodyPr wrap="none" lIns="0" tIns="0" rIns="0" bIns="0" rtlCol="0" anchor="t"/>
          <a:lstStyle/>
          <a:p>
            <a:pPr marL="0" indent="0" algn="l">
              <a:lnSpc>
                <a:spcPts val="1700"/>
              </a:lnSpc>
              <a:buNone/>
            </a:pPr>
            <a:r>
              <a:rPr lang="en-US" sz="1050" b="1" dirty="0">
                <a:solidFill>
                  <a:srgbClr val="000000"/>
                </a:solidFill>
                <a:latin typeface="Brygada 1918" pitchFamily="34" charset="0"/>
                <a:ea typeface="Brygada 1918" pitchFamily="34" charset="-122"/>
                <a:cs typeface="Brygada 1918" pitchFamily="34" charset="-120"/>
              </a:rPr>
              <a:t>4. Correct Answer: (c) Contact them on a known, trusted number</a:t>
            </a:r>
            <a:endParaRPr lang="en-US" sz="1050" dirty="0"/>
          </a:p>
        </p:txBody>
      </p:sp>
      <p:sp>
        <p:nvSpPr>
          <p:cNvPr id="19" name="Text 13"/>
          <p:cNvSpPr/>
          <p:nvPr/>
        </p:nvSpPr>
        <p:spPr>
          <a:xfrm>
            <a:off x="546378" y="7293650"/>
            <a:ext cx="6602254" cy="436959"/>
          </a:xfrm>
          <a:prstGeom prst="rect">
            <a:avLst/>
          </a:prstGeom>
          <a:noFill/>
          <a:ln/>
        </p:spPr>
        <p:txBody>
          <a:bodyPr wrap="square" lIns="0" tIns="0" rIns="0" bIns="0" rtlCol="0" anchor="t"/>
          <a:lstStyle/>
          <a:p>
            <a:pPr marL="0" indent="0" algn="l">
              <a:lnSpc>
                <a:spcPts val="1700"/>
              </a:lnSpc>
              <a:buNone/>
            </a:pPr>
            <a:r>
              <a:rPr lang="en-US" sz="1050" dirty="0">
                <a:solidFill>
                  <a:srgbClr val="403011"/>
                </a:solidFill>
                <a:latin typeface="Brygada 1918" pitchFamily="34" charset="0"/>
                <a:ea typeface="Brygada 1918" pitchFamily="34" charset="-122"/>
                <a:cs typeface="Brygada 1918" pitchFamily="34" charset="-120"/>
              </a:rPr>
              <a:t>Always verify requests (especially involving money or credentials) using </a:t>
            </a:r>
            <a:r>
              <a:rPr lang="en-US" sz="1050" b="1" dirty="0">
                <a:solidFill>
                  <a:srgbClr val="403011"/>
                </a:solidFill>
                <a:latin typeface="Brygada 1918" pitchFamily="34" charset="0"/>
                <a:ea typeface="Brygada 1918" pitchFamily="34" charset="-122"/>
                <a:cs typeface="Brygada 1918" pitchFamily="34" charset="-120"/>
              </a:rPr>
              <a:t>independent communication channels</a:t>
            </a:r>
            <a:r>
              <a:rPr lang="en-US" sz="1050" dirty="0">
                <a:solidFill>
                  <a:srgbClr val="403011"/>
                </a:solidFill>
                <a:latin typeface="Brygada 1918" pitchFamily="34" charset="0"/>
                <a:ea typeface="Brygada 1918" pitchFamily="34" charset="-122"/>
                <a:cs typeface="Brygada 1918" pitchFamily="34" charset="-120"/>
              </a:rPr>
              <a:t> — like calling or messaging the person directly using contact info you already have.!</a:t>
            </a:r>
            <a:endParaRPr lang="en-US" sz="1050" dirty="0"/>
          </a:p>
        </p:txBody>
      </p:sp>
      <p:sp>
        <p:nvSpPr>
          <p:cNvPr id="20" name="Shape 14"/>
          <p:cNvSpPr/>
          <p:nvPr/>
        </p:nvSpPr>
        <p:spPr>
          <a:xfrm>
            <a:off x="7489388" y="2211467"/>
            <a:ext cx="6602254" cy="1280160"/>
          </a:xfrm>
          <a:prstGeom prst="roundRect">
            <a:avLst>
              <a:gd name="adj" fmla="val 5714"/>
            </a:avLst>
          </a:prstGeom>
          <a:solidFill>
            <a:srgbClr val="F6EBD4"/>
          </a:solidFill>
          <a:ln/>
        </p:spPr>
      </p:sp>
      <p:sp>
        <p:nvSpPr>
          <p:cNvPr id="21" name="Shape 15"/>
          <p:cNvSpPr/>
          <p:nvPr/>
        </p:nvSpPr>
        <p:spPr>
          <a:xfrm>
            <a:off x="7489388" y="2196227"/>
            <a:ext cx="6602254" cy="60960"/>
          </a:xfrm>
          <a:prstGeom prst="roundRect">
            <a:avLst>
              <a:gd name="adj" fmla="val 336154"/>
            </a:avLst>
          </a:prstGeom>
          <a:solidFill>
            <a:srgbClr val="626C3B"/>
          </a:solidFill>
          <a:ln/>
          <a:effectLst>
            <a:outerShdw blurRad="50800" dist="38100" dir="8100000" algn="tr" rotWithShape="0">
              <a:prstClr val="black">
                <a:alpha val="40000"/>
              </a:prstClr>
            </a:outerShdw>
          </a:effectLst>
        </p:spPr>
      </p:sp>
      <p:sp>
        <p:nvSpPr>
          <p:cNvPr id="22" name="Shape 16"/>
          <p:cNvSpPr/>
          <p:nvPr/>
        </p:nvSpPr>
        <p:spPr>
          <a:xfrm>
            <a:off x="10585609" y="2006560"/>
            <a:ext cx="409813" cy="409813"/>
          </a:xfrm>
          <a:prstGeom prst="roundRect">
            <a:avLst>
              <a:gd name="adj" fmla="val 223126"/>
            </a:avLst>
          </a:prstGeom>
          <a:solidFill>
            <a:srgbClr val="626C3B"/>
          </a:solidFill>
          <a:ln/>
        </p:spPr>
      </p:sp>
      <p:pic>
        <p:nvPicPr>
          <p:cNvPr id="23" name="Image 4" descr="preencoded.png"/>
          <p:cNvPicPr>
            <a:picLocks noChangeAspect="1"/>
          </p:cNvPicPr>
          <p:nvPr/>
        </p:nvPicPr>
        <p:blipFill>
          <a:blip r:embed="rId4"/>
          <a:stretch>
            <a:fillRect/>
          </a:stretch>
        </p:blipFill>
        <p:spPr>
          <a:xfrm>
            <a:off x="10708600" y="2108954"/>
            <a:ext cx="163830" cy="204907"/>
          </a:xfrm>
          <a:prstGeom prst="rect">
            <a:avLst/>
          </a:prstGeom>
        </p:spPr>
      </p:pic>
      <p:sp>
        <p:nvSpPr>
          <p:cNvPr id="24" name="Text 17"/>
          <p:cNvSpPr/>
          <p:nvPr/>
        </p:nvSpPr>
        <p:spPr>
          <a:xfrm>
            <a:off x="7641193" y="2552938"/>
            <a:ext cx="1707594" cy="213360"/>
          </a:xfrm>
          <a:prstGeom prst="rect">
            <a:avLst/>
          </a:prstGeom>
          <a:noFill/>
          <a:ln/>
        </p:spPr>
        <p:txBody>
          <a:bodyPr wrap="none" lIns="0" tIns="0" rIns="0" bIns="0" rtlCol="0" anchor="t"/>
          <a:lstStyle/>
          <a:p>
            <a:pPr marL="0" indent="0" algn="l">
              <a:lnSpc>
                <a:spcPts val="1650"/>
              </a:lnSpc>
              <a:buNone/>
            </a:pPr>
            <a:r>
              <a:rPr lang="en-US" sz="1300" dirty="0">
                <a:solidFill>
                  <a:srgbClr val="403011"/>
                </a:solidFill>
                <a:latin typeface="Brygada 1918 Semi Bold" pitchFamily="34" charset="0"/>
                <a:ea typeface="Brygada 1918 Semi Bold" pitchFamily="34" charset="-122"/>
                <a:cs typeface="Brygada 1918 Semi Bold" pitchFamily="34" charset="-120"/>
              </a:rPr>
              <a:t>Pause and Analyze</a:t>
            </a:r>
            <a:endParaRPr lang="en-US" sz="1300" dirty="0"/>
          </a:p>
        </p:txBody>
      </p:sp>
      <p:sp>
        <p:nvSpPr>
          <p:cNvPr id="25" name="Text 18"/>
          <p:cNvSpPr/>
          <p:nvPr/>
        </p:nvSpPr>
        <p:spPr>
          <a:xfrm>
            <a:off x="7641193" y="2902863"/>
            <a:ext cx="6298644" cy="436959"/>
          </a:xfrm>
          <a:prstGeom prst="rect">
            <a:avLst/>
          </a:prstGeom>
          <a:noFill/>
          <a:ln/>
        </p:spPr>
        <p:txBody>
          <a:bodyPr wrap="square" lIns="0" tIns="0" rIns="0" bIns="0" rtlCol="0" anchor="t"/>
          <a:lstStyle/>
          <a:p>
            <a:pPr marL="0" indent="0" algn="l">
              <a:lnSpc>
                <a:spcPts val="1700"/>
              </a:lnSpc>
              <a:buNone/>
            </a:pPr>
            <a:r>
              <a:rPr lang="en-US" sz="1050" dirty="0">
                <a:solidFill>
                  <a:srgbClr val="403011"/>
                </a:solidFill>
                <a:latin typeface="Brygada 1918" pitchFamily="34" charset="0"/>
                <a:ea typeface="Brygada 1918" pitchFamily="34" charset="-122"/>
                <a:cs typeface="Brygada 1918" pitchFamily="34" charset="-120"/>
              </a:rPr>
              <a:t>The most crucial step is to create a moment of reflection. Never click immediately. Stop and systematically check the sender, the links, and the tone of the message.</a:t>
            </a:r>
            <a:endParaRPr lang="en-US" sz="1050" dirty="0"/>
          </a:p>
        </p:txBody>
      </p:sp>
      <p:sp>
        <p:nvSpPr>
          <p:cNvPr id="26" name="Shape 19"/>
          <p:cNvSpPr/>
          <p:nvPr/>
        </p:nvSpPr>
        <p:spPr>
          <a:xfrm>
            <a:off x="7489388" y="3833098"/>
            <a:ext cx="6602254" cy="1498640"/>
          </a:xfrm>
          <a:prstGeom prst="roundRect">
            <a:avLst>
              <a:gd name="adj" fmla="val 4881"/>
            </a:avLst>
          </a:prstGeom>
          <a:solidFill>
            <a:srgbClr val="F6EBD4"/>
          </a:solidFill>
          <a:ln/>
        </p:spPr>
      </p:sp>
      <p:sp>
        <p:nvSpPr>
          <p:cNvPr id="27" name="Shape 20"/>
          <p:cNvSpPr/>
          <p:nvPr/>
        </p:nvSpPr>
        <p:spPr>
          <a:xfrm>
            <a:off x="7489388" y="3817858"/>
            <a:ext cx="6602254" cy="60960"/>
          </a:xfrm>
          <a:prstGeom prst="roundRect">
            <a:avLst>
              <a:gd name="adj" fmla="val 336154"/>
            </a:avLst>
          </a:prstGeom>
          <a:solidFill>
            <a:srgbClr val="83792E"/>
          </a:solidFill>
          <a:ln/>
          <a:effectLst>
            <a:outerShdw blurRad="50800" dist="38100" dir="8100000" algn="tr" rotWithShape="0">
              <a:prstClr val="black">
                <a:alpha val="40000"/>
              </a:prstClr>
            </a:outerShdw>
          </a:effectLst>
        </p:spPr>
      </p:sp>
      <p:sp>
        <p:nvSpPr>
          <p:cNvPr id="28" name="Shape 21"/>
          <p:cNvSpPr/>
          <p:nvPr/>
        </p:nvSpPr>
        <p:spPr>
          <a:xfrm>
            <a:off x="10585609" y="3628192"/>
            <a:ext cx="409813" cy="409813"/>
          </a:xfrm>
          <a:prstGeom prst="roundRect">
            <a:avLst>
              <a:gd name="adj" fmla="val 223126"/>
            </a:avLst>
          </a:prstGeom>
          <a:solidFill>
            <a:srgbClr val="83792E"/>
          </a:solidFill>
          <a:ln/>
          <a:effectLst>
            <a:outerShdw blurRad="50800" dist="38100" dir="8100000" algn="tr" rotWithShape="0">
              <a:prstClr val="black">
                <a:alpha val="40000"/>
              </a:prstClr>
            </a:outerShdw>
          </a:effectLst>
        </p:spPr>
      </p:sp>
      <p:pic>
        <p:nvPicPr>
          <p:cNvPr id="29" name="Image 5" descr="preencoded.png"/>
          <p:cNvPicPr>
            <a:picLocks noChangeAspect="1"/>
          </p:cNvPicPr>
          <p:nvPr/>
        </p:nvPicPr>
        <p:blipFill>
          <a:blip r:embed="rId5"/>
          <a:stretch>
            <a:fillRect/>
          </a:stretch>
        </p:blipFill>
        <p:spPr>
          <a:xfrm>
            <a:off x="10708600" y="3730585"/>
            <a:ext cx="163830" cy="204907"/>
          </a:xfrm>
          <a:prstGeom prst="rect">
            <a:avLst/>
          </a:prstGeom>
        </p:spPr>
      </p:pic>
      <p:sp>
        <p:nvSpPr>
          <p:cNvPr id="30" name="Text 22"/>
          <p:cNvSpPr/>
          <p:nvPr/>
        </p:nvSpPr>
        <p:spPr>
          <a:xfrm>
            <a:off x="7641193" y="4174569"/>
            <a:ext cx="1715095" cy="213360"/>
          </a:xfrm>
          <a:prstGeom prst="rect">
            <a:avLst/>
          </a:prstGeom>
          <a:noFill/>
          <a:ln/>
        </p:spPr>
        <p:txBody>
          <a:bodyPr wrap="none" lIns="0" tIns="0" rIns="0" bIns="0" rtlCol="0" anchor="t"/>
          <a:lstStyle/>
          <a:p>
            <a:pPr marL="0" indent="0" algn="l">
              <a:lnSpc>
                <a:spcPts val="1650"/>
              </a:lnSpc>
              <a:buNone/>
            </a:pPr>
            <a:r>
              <a:rPr lang="en-US" sz="1300" dirty="0">
                <a:solidFill>
                  <a:srgbClr val="403011"/>
                </a:solidFill>
                <a:latin typeface="Brygada 1918 Semi Bold" pitchFamily="34" charset="0"/>
                <a:ea typeface="Brygada 1918 Semi Bold" pitchFamily="34" charset="-122"/>
                <a:cs typeface="Brygada 1918 Semi Bold" pitchFamily="34" charset="-120"/>
              </a:rPr>
              <a:t>Verify Independently</a:t>
            </a:r>
            <a:endParaRPr lang="en-US" sz="1300" dirty="0"/>
          </a:p>
        </p:txBody>
      </p:sp>
      <p:sp>
        <p:nvSpPr>
          <p:cNvPr id="31" name="Text 23"/>
          <p:cNvSpPr/>
          <p:nvPr/>
        </p:nvSpPr>
        <p:spPr>
          <a:xfrm>
            <a:off x="7641193" y="4524494"/>
            <a:ext cx="6298644" cy="655439"/>
          </a:xfrm>
          <a:prstGeom prst="rect">
            <a:avLst/>
          </a:prstGeom>
          <a:noFill/>
          <a:ln/>
        </p:spPr>
        <p:txBody>
          <a:bodyPr wrap="square" lIns="0" tIns="0" rIns="0" bIns="0" rtlCol="0" anchor="t"/>
          <a:lstStyle/>
          <a:p>
            <a:pPr marL="0" indent="0" algn="l">
              <a:lnSpc>
                <a:spcPts val="1700"/>
              </a:lnSpc>
              <a:buNone/>
            </a:pPr>
            <a:r>
              <a:rPr lang="en-US" sz="1050" dirty="0">
                <a:solidFill>
                  <a:srgbClr val="403011"/>
                </a:solidFill>
                <a:latin typeface="Brygada 1918" pitchFamily="34" charset="0"/>
                <a:ea typeface="Brygada 1918" pitchFamily="34" charset="-122"/>
                <a:cs typeface="Brygada 1918" pitchFamily="34" charset="-120"/>
              </a:rPr>
              <a:t>If an email from your bank or IT department seems urgent, close the email and use a trusted channel (e.g., log into the official website directly or call their known number) to verify the message's authenticity.</a:t>
            </a:r>
            <a:endParaRPr lang="en-US" sz="1050" dirty="0"/>
          </a:p>
        </p:txBody>
      </p:sp>
      <p:sp>
        <p:nvSpPr>
          <p:cNvPr id="32" name="Shape 24"/>
          <p:cNvSpPr/>
          <p:nvPr/>
        </p:nvSpPr>
        <p:spPr>
          <a:xfrm>
            <a:off x="7489388" y="5650060"/>
            <a:ext cx="6602254" cy="1280160"/>
          </a:xfrm>
          <a:prstGeom prst="roundRect">
            <a:avLst>
              <a:gd name="adj" fmla="val 5714"/>
            </a:avLst>
          </a:prstGeom>
          <a:solidFill>
            <a:srgbClr val="F6EBD4"/>
          </a:solidFill>
          <a:ln/>
        </p:spPr>
      </p:sp>
      <p:sp>
        <p:nvSpPr>
          <p:cNvPr id="33" name="Shape 25"/>
          <p:cNvSpPr/>
          <p:nvPr/>
        </p:nvSpPr>
        <p:spPr>
          <a:xfrm>
            <a:off x="7489388" y="5657969"/>
            <a:ext cx="6602254" cy="60960"/>
          </a:xfrm>
          <a:prstGeom prst="roundRect">
            <a:avLst>
              <a:gd name="adj" fmla="val 336154"/>
            </a:avLst>
          </a:prstGeom>
          <a:solidFill>
            <a:srgbClr val="E8AF3B"/>
          </a:solidFill>
          <a:ln/>
          <a:effectLst>
            <a:outerShdw blurRad="50800" dist="38100" dir="8100000" algn="tr" rotWithShape="0">
              <a:prstClr val="black">
                <a:alpha val="40000"/>
              </a:prstClr>
            </a:outerShdw>
          </a:effectLst>
        </p:spPr>
      </p:sp>
      <p:sp>
        <p:nvSpPr>
          <p:cNvPr id="34" name="Shape 26"/>
          <p:cNvSpPr/>
          <p:nvPr/>
        </p:nvSpPr>
        <p:spPr>
          <a:xfrm>
            <a:off x="10585609" y="5468302"/>
            <a:ext cx="409813" cy="409813"/>
          </a:xfrm>
          <a:prstGeom prst="roundRect">
            <a:avLst>
              <a:gd name="adj" fmla="val 223126"/>
            </a:avLst>
          </a:prstGeom>
          <a:solidFill>
            <a:srgbClr val="E8AF3B"/>
          </a:solidFill>
          <a:ln/>
          <a:effectLst>
            <a:outerShdw blurRad="50800" dist="38100" dir="8100000" algn="tr" rotWithShape="0">
              <a:prstClr val="black">
                <a:alpha val="40000"/>
              </a:prstClr>
            </a:outerShdw>
          </a:effectLst>
        </p:spPr>
      </p:sp>
      <p:pic>
        <p:nvPicPr>
          <p:cNvPr id="35" name="Image 6" descr="preencoded.png"/>
          <p:cNvPicPr>
            <a:picLocks noChangeAspect="1"/>
          </p:cNvPicPr>
          <p:nvPr/>
        </p:nvPicPr>
        <p:blipFill>
          <a:blip r:embed="rId6"/>
          <a:stretch>
            <a:fillRect/>
          </a:stretch>
        </p:blipFill>
        <p:spPr>
          <a:xfrm>
            <a:off x="10708600" y="5570696"/>
            <a:ext cx="163830" cy="204907"/>
          </a:xfrm>
          <a:prstGeom prst="rect">
            <a:avLst/>
          </a:prstGeom>
        </p:spPr>
      </p:pic>
      <p:sp>
        <p:nvSpPr>
          <p:cNvPr id="36" name="Text 27"/>
          <p:cNvSpPr/>
          <p:nvPr/>
        </p:nvSpPr>
        <p:spPr>
          <a:xfrm>
            <a:off x="7641193" y="6014680"/>
            <a:ext cx="1845350" cy="213360"/>
          </a:xfrm>
          <a:prstGeom prst="rect">
            <a:avLst/>
          </a:prstGeom>
          <a:noFill/>
          <a:ln/>
        </p:spPr>
        <p:txBody>
          <a:bodyPr wrap="none" lIns="0" tIns="0" rIns="0" bIns="0" rtlCol="0" anchor="t"/>
          <a:lstStyle/>
          <a:p>
            <a:pPr marL="0" indent="0" algn="l">
              <a:lnSpc>
                <a:spcPts val="1650"/>
              </a:lnSpc>
              <a:buNone/>
            </a:pPr>
            <a:r>
              <a:rPr lang="en-US" sz="1300" dirty="0">
                <a:solidFill>
                  <a:srgbClr val="403011"/>
                </a:solidFill>
                <a:latin typeface="Brygada 1918 Semi Bold" pitchFamily="34" charset="0"/>
                <a:ea typeface="Brygada 1918 Semi Bold" pitchFamily="34" charset="-122"/>
                <a:cs typeface="Brygada 1918 Semi Bold" pitchFamily="34" charset="-120"/>
              </a:rPr>
              <a:t>When in Doubt, Report</a:t>
            </a:r>
            <a:endParaRPr lang="en-US" sz="1300" dirty="0"/>
          </a:p>
        </p:txBody>
      </p:sp>
      <p:sp>
        <p:nvSpPr>
          <p:cNvPr id="37" name="Text 28"/>
          <p:cNvSpPr/>
          <p:nvPr/>
        </p:nvSpPr>
        <p:spPr>
          <a:xfrm>
            <a:off x="7641193" y="6364605"/>
            <a:ext cx="6298644" cy="436959"/>
          </a:xfrm>
          <a:prstGeom prst="rect">
            <a:avLst/>
          </a:prstGeom>
          <a:noFill/>
          <a:ln/>
        </p:spPr>
        <p:txBody>
          <a:bodyPr wrap="square" lIns="0" tIns="0" rIns="0" bIns="0" rtlCol="0" anchor="t"/>
          <a:lstStyle/>
          <a:p>
            <a:pPr marL="0" indent="0" algn="l">
              <a:lnSpc>
                <a:spcPts val="1700"/>
              </a:lnSpc>
              <a:buNone/>
            </a:pPr>
            <a:r>
              <a:rPr lang="en-US" sz="1050" dirty="0">
                <a:solidFill>
                  <a:srgbClr val="403011"/>
                </a:solidFill>
                <a:latin typeface="Brygada 1918" pitchFamily="34" charset="0"/>
                <a:ea typeface="Brygada 1918" pitchFamily="34" charset="-122"/>
                <a:cs typeface="Brygada 1918" pitchFamily="34" charset="-120"/>
              </a:rPr>
              <a:t>Never hesitate to report suspicious emails. Your vigilance acts as an early warning system for the entire organization, helping prevent a wider security incident.</a:t>
            </a:r>
            <a:endParaRPr lang="en-US" sz="1050" dirty="0"/>
          </a:p>
        </p:txBody>
      </p:sp>
      <p:sp>
        <p:nvSpPr>
          <p:cNvPr id="38" name="Rectangle 37">
            <a:extLst>
              <a:ext uri="{FF2B5EF4-FFF2-40B4-BE49-F238E27FC236}">
                <a16:creationId xmlns:a16="http://schemas.microsoft.com/office/drawing/2014/main" id="{4896D262-5946-4D21-BC5F-63B1985ED25F}"/>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1BE7857E-F112-448F-B59F-BAD033F3E761}"/>
              </a:ext>
            </a:extLst>
          </p:cNvPr>
          <p:cNvPicPr>
            <a:picLocks noChangeAspect="1"/>
          </p:cNvPicPr>
          <p:nvPr/>
        </p:nvPicPr>
        <p:blipFill>
          <a:blip r:embed="rId7"/>
          <a:stretch>
            <a:fillRect/>
          </a:stretch>
        </p:blipFill>
        <p:spPr>
          <a:xfrm>
            <a:off x="13449372" y="7185623"/>
            <a:ext cx="1050892" cy="10508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542217"/>
            <a:ext cx="6116360" cy="620078"/>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4850"/>
              </a:lnSpc>
              <a:buNone/>
            </a:pPr>
            <a:r>
              <a:rPr lang="en-US" sz="3900" b="1" dirty="0">
                <a:solidFill>
                  <a:srgbClr val="403011"/>
                </a:solidFill>
                <a:latin typeface="Brygada 1918 Semi Bold" pitchFamily="34" charset="0"/>
                <a:ea typeface="Brygada 1918 Semi Bold" pitchFamily="34" charset="-122"/>
                <a:cs typeface="Brygada 1918 Semi Bold" pitchFamily="34" charset="-120"/>
              </a:rPr>
              <a:t>Summary: Key Takeaways</a:t>
            </a:r>
            <a:endParaRPr lang="en-US" sz="3900" dirty="0"/>
          </a:p>
        </p:txBody>
      </p:sp>
      <p:sp>
        <p:nvSpPr>
          <p:cNvPr id="3" name="Text 1"/>
          <p:cNvSpPr/>
          <p:nvPr/>
        </p:nvSpPr>
        <p:spPr>
          <a:xfrm>
            <a:off x="793790" y="2241590"/>
            <a:ext cx="5710952" cy="496133"/>
          </a:xfrm>
          <a:prstGeom prst="rect">
            <a:avLst/>
          </a:prstGeom>
          <a:noFill/>
          <a:ln/>
        </p:spPr>
        <p:txBody>
          <a:bodyPr wrap="none" lIns="0" tIns="0" rIns="0" bIns="0" rtlCol="0" anchor="t"/>
          <a:lstStyle/>
          <a:p>
            <a:pPr marL="0" indent="0" algn="l">
              <a:lnSpc>
                <a:spcPts val="3900"/>
              </a:lnSpc>
              <a:buNone/>
            </a:pPr>
            <a:r>
              <a:rPr lang="en-US" sz="3100" dirty="0">
                <a:solidFill>
                  <a:srgbClr val="403011"/>
                </a:solidFill>
                <a:latin typeface="Brygada 1918 Semi Bold" pitchFamily="34" charset="0"/>
                <a:ea typeface="Brygada 1918 Semi Bold" pitchFamily="34" charset="-122"/>
                <a:cs typeface="Brygada 1918 Semi Bold" pitchFamily="34" charset="-120"/>
              </a:rPr>
              <a:t> Remember These Four Things</a:t>
            </a:r>
            <a:endParaRPr lang="en-US" sz="3100" dirty="0"/>
          </a:p>
        </p:txBody>
      </p:sp>
      <p:sp>
        <p:nvSpPr>
          <p:cNvPr id="4" name="Text 2"/>
          <p:cNvSpPr/>
          <p:nvPr/>
        </p:nvSpPr>
        <p:spPr>
          <a:xfrm>
            <a:off x="793790" y="3253621"/>
            <a:ext cx="4397812" cy="1240631"/>
          </a:xfrm>
          <a:prstGeom prst="rect">
            <a:avLst/>
          </a:prstGeom>
          <a:noFill/>
          <a:ln/>
        </p:spPr>
        <p:txBody>
          <a:bodyPr wrap="square" lIns="0" tIns="0" rIns="0" bIns="0" rtlCol="0" anchor="t"/>
          <a:lstStyle/>
          <a:p>
            <a:pPr marL="0" indent="0" algn="r">
              <a:lnSpc>
                <a:spcPts val="2400"/>
              </a:lnSpc>
              <a:buNone/>
            </a:pPr>
            <a:r>
              <a:rPr lang="en-US" sz="1950" b="1" dirty="0">
                <a:solidFill>
                  <a:srgbClr val="403011"/>
                </a:solidFill>
                <a:latin typeface="Brygada 1918 Semi Bold" pitchFamily="34" charset="0"/>
                <a:ea typeface="Brygada 1918 Semi Bold" pitchFamily="34" charset="-122"/>
                <a:cs typeface="Brygada 1918 Semi Bold" pitchFamily="34" charset="-120"/>
              </a:rPr>
              <a:t>Think Before You Click:</a:t>
            </a:r>
            <a:r>
              <a:rPr lang="en-US" sz="1950" dirty="0">
                <a:solidFill>
                  <a:srgbClr val="403011"/>
                </a:solidFill>
                <a:latin typeface="Brygada 1918 Semi Bold" pitchFamily="34" charset="0"/>
                <a:ea typeface="Brygada 1918 Semi Bold" pitchFamily="34" charset="-122"/>
                <a:cs typeface="Brygada 1918 Semi Bold" pitchFamily="34" charset="-120"/>
              </a:rPr>
              <a:t> Pause and analyze the message. Don't let urgency or curiosity override your caution.</a:t>
            </a:r>
            <a:endParaRPr lang="en-US" sz="1950" dirty="0"/>
          </a:p>
        </p:txBody>
      </p:sp>
      <p:pic>
        <p:nvPicPr>
          <p:cNvPr id="5" name="Image 0" descr="preencoded.png"/>
          <p:cNvPicPr>
            <a:picLocks noChangeAspect="1"/>
          </p:cNvPicPr>
          <p:nvPr/>
        </p:nvPicPr>
        <p:blipFill>
          <a:blip r:embed="rId3"/>
          <a:stretch>
            <a:fillRect/>
          </a:stretch>
        </p:blipFill>
        <p:spPr>
          <a:xfrm>
            <a:off x="5489258" y="3035379"/>
            <a:ext cx="3651885" cy="3651885"/>
          </a:xfrm>
          <a:prstGeom prst="rect">
            <a:avLst/>
          </a:prstGeom>
        </p:spPr>
      </p:pic>
      <p:sp>
        <p:nvSpPr>
          <p:cNvPr id="6" name="Shape 3"/>
          <p:cNvSpPr/>
          <p:nvPr/>
        </p:nvSpPr>
        <p:spPr>
          <a:xfrm>
            <a:off x="5824359" y="3370481"/>
            <a:ext cx="496133" cy="496133"/>
          </a:xfrm>
          <a:prstGeom prst="roundRect">
            <a:avLst>
              <a:gd name="adj" fmla="val 1841211"/>
            </a:avLst>
          </a:prstGeom>
          <a:solidFill>
            <a:srgbClr val="626C3B"/>
          </a:solidFill>
          <a:ln w="7620">
            <a:solidFill>
              <a:srgbClr val="7B8554"/>
            </a:solidFill>
            <a:prstDash val="solid"/>
          </a:ln>
        </p:spPr>
      </p:sp>
      <p:sp>
        <p:nvSpPr>
          <p:cNvPr id="7" name="Text 4"/>
          <p:cNvSpPr/>
          <p:nvPr/>
        </p:nvSpPr>
        <p:spPr>
          <a:xfrm>
            <a:off x="5960805" y="3478947"/>
            <a:ext cx="223242" cy="279083"/>
          </a:xfrm>
          <a:prstGeom prst="rect">
            <a:avLst/>
          </a:prstGeom>
          <a:noFill/>
          <a:ln/>
        </p:spPr>
        <p:txBody>
          <a:bodyPr wrap="none" lIns="0" tIns="0" rIns="0" bIns="0" rtlCol="0" anchor="t"/>
          <a:lstStyle/>
          <a:p>
            <a:pPr marL="0" indent="0" algn="l">
              <a:lnSpc>
                <a:spcPts val="2800"/>
              </a:lnSpc>
              <a:buNone/>
            </a:pPr>
            <a:r>
              <a:rPr lang="en-US" sz="1750" dirty="0">
                <a:solidFill>
                  <a:srgbClr val="FFFFFF"/>
                </a:solidFill>
                <a:latin typeface="Brygada 1918 Semi Bold" pitchFamily="34" charset="0"/>
                <a:ea typeface="Brygada 1918 Semi Bold" pitchFamily="34" charset="-122"/>
                <a:cs typeface="Brygada 1918 Semi Bold" pitchFamily="34" charset="-120"/>
              </a:rPr>
              <a:t>1</a:t>
            </a:r>
            <a:endParaRPr lang="en-US" sz="1750" dirty="0"/>
          </a:p>
        </p:txBody>
      </p:sp>
      <p:sp>
        <p:nvSpPr>
          <p:cNvPr id="8" name="Text 5"/>
          <p:cNvSpPr/>
          <p:nvPr/>
        </p:nvSpPr>
        <p:spPr>
          <a:xfrm>
            <a:off x="9438799" y="3253621"/>
            <a:ext cx="4397812" cy="1240631"/>
          </a:xfrm>
          <a:prstGeom prst="rect">
            <a:avLst/>
          </a:prstGeom>
          <a:noFill/>
          <a:ln/>
        </p:spPr>
        <p:txBody>
          <a:bodyPr wrap="square" lIns="0" tIns="0" rIns="0" bIns="0" rtlCol="0" anchor="t"/>
          <a:lstStyle/>
          <a:p>
            <a:pPr marL="0" indent="0" algn="l">
              <a:lnSpc>
                <a:spcPts val="2400"/>
              </a:lnSpc>
              <a:buNone/>
            </a:pPr>
            <a:r>
              <a:rPr lang="en-US" sz="1950" b="1" dirty="0">
                <a:solidFill>
                  <a:srgbClr val="403011"/>
                </a:solidFill>
                <a:latin typeface="Brygada 1918 Semi Bold" pitchFamily="34" charset="0"/>
                <a:ea typeface="Brygada 1918 Semi Bold" pitchFamily="34" charset="-122"/>
                <a:cs typeface="Brygada 1918 Semi Bold" pitchFamily="34" charset="-120"/>
              </a:rPr>
              <a:t>Verify, Don't Trust:</a:t>
            </a:r>
            <a:r>
              <a:rPr lang="en-US" sz="1950" dirty="0">
                <a:solidFill>
                  <a:srgbClr val="403011"/>
                </a:solidFill>
                <a:latin typeface="Brygada 1918 Semi Bold" pitchFamily="34" charset="0"/>
                <a:ea typeface="Brygada 1918 Semi Bold" pitchFamily="34" charset="-122"/>
                <a:cs typeface="Brygada 1918 Semi Bold" pitchFamily="34" charset="-120"/>
              </a:rPr>
              <a:t> Independently verify any suspicious requests, especially those involving sensitive information or money.</a:t>
            </a:r>
            <a:endParaRPr lang="en-US" sz="1950" dirty="0"/>
          </a:p>
        </p:txBody>
      </p:sp>
      <p:pic>
        <p:nvPicPr>
          <p:cNvPr id="9" name="Image 1" descr="preencoded.png"/>
          <p:cNvPicPr>
            <a:picLocks noChangeAspect="1"/>
          </p:cNvPicPr>
          <p:nvPr/>
        </p:nvPicPr>
        <p:blipFill>
          <a:blip r:embed="rId4"/>
          <a:stretch>
            <a:fillRect/>
          </a:stretch>
        </p:blipFill>
        <p:spPr>
          <a:xfrm>
            <a:off x="5489258" y="3035379"/>
            <a:ext cx="3651885" cy="3651885"/>
          </a:xfrm>
          <a:prstGeom prst="rect">
            <a:avLst/>
          </a:prstGeom>
        </p:spPr>
      </p:pic>
      <p:sp>
        <p:nvSpPr>
          <p:cNvPr id="10" name="Shape 6"/>
          <p:cNvSpPr/>
          <p:nvPr/>
        </p:nvSpPr>
        <p:spPr>
          <a:xfrm>
            <a:off x="8309789" y="3370481"/>
            <a:ext cx="496133" cy="496133"/>
          </a:xfrm>
          <a:prstGeom prst="roundRect">
            <a:avLst>
              <a:gd name="adj" fmla="val 1841211"/>
            </a:avLst>
          </a:prstGeom>
          <a:solidFill>
            <a:srgbClr val="83792E"/>
          </a:solidFill>
          <a:ln w="7620">
            <a:solidFill>
              <a:srgbClr val="9C9247"/>
            </a:solidFill>
            <a:prstDash val="solid"/>
          </a:ln>
        </p:spPr>
      </p:sp>
      <p:sp>
        <p:nvSpPr>
          <p:cNvPr id="11" name="Text 7"/>
          <p:cNvSpPr/>
          <p:nvPr/>
        </p:nvSpPr>
        <p:spPr>
          <a:xfrm>
            <a:off x="8446234" y="3478947"/>
            <a:ext cx="223242" cy="279083"/>
          </a:xfrm>
          <a:prstGeom prst="rect">
            <a:avLst/>
          </a:prstGeom>
          <a:noFill/>
          <a:ln/>
        </p:spPr>
        <p:txBody>
          <a:bodyPr wrap="none" lIns="0" tIns="0" rIns="0" bIns="0" rtlCol="0" anchor="t"/>
          <a:lstStyle/>
          <a:p>
            <a:pPr marL="0" indent="0" algn="l">
              <a:lnSpc>
                <a:spcPts val="2800"/>
              </a:lnSpc>
              <a:buNone/>
            </a:pPr>
            <a:r>
              <a:rPr lang="en-US" sz="1750" dirty="0">
                <a:solidFill>
                  <a:srgbClr val="FFFFFF"/>
                </a:solidFill>
                <a:latin typeface="Brygada 1918 Semi Bold" pitchFamily="34" charset="0"/>
                <a:ea typeface="Brygada 1918 Semi Bold" pitchFamily="34" charset="-122"/>
                <a:cs typeface="Brygada 1918 Semi Bold" pitchFamily="34" charset="-120"/>
              </a:rPr>
              <a:t>2</a:t>
            </a:r>
            <a:endParaRPr lang="en-US" sz="1750" dirty="0"/>
          </a:p>
        </p:txBody>
      </p:sp>
      <p:sp>
        <p:nvSpPr>
          <p:cNvPr id="12" name="Text 8"/>
          <p:cNvSpPr/>
          <p:nvPr/>
        </p:nvSpPr>
        <p:spPr>
          <a:xfrm>
            <a:off x="9438799" y="5383411"/>
            <a:ext cx="4397812" cy="930473"/>
          </a:xfrm>
          <a:prstGeom prst="rect">
            <a:avLst/>
          </a:prstGeom>
          <a:noFill/>
          <a:ln/>
        </p:spPr>
        <p:txBody>
          <a:bodyPr wrap="square" lIns="0" tIns="0" rIns="0" bIns="0" rtlCol="0" anchor="t"/>
          <a:lstStyle/>
          <a:p>
            <a:pPr marL="0" indent="0" algn="l">
              <a:lnSpc>
                <a:spcPts val="2400"/>
              </a:lnSpc>
              <a:buNone/>
            </a:pPr>
            <a:r>
              <a:rPr lang="en-US" sz="1950" b="1" dirty="0">
                <a:solidFill>
                  <a:srgbClr val="403011"/>
                </a:solidFill>
                <a:latin typeface="Brygada 1918 Semi Bold" pitchFamily="34" charset="0"/>
                <a:ea typeface="Brygada 1918 Semi Bold" pitchFamily="34" charset="-122"/>
                <a:cs typeface="Brygada 1918 Semi Bold" pitchFamily="34" charset="-120"/>
              </a:rPr>
              <a:t>Check the Details:</a:t>
            </a:r>
            <a:r>
              <a:rPr lang="en-US" sz="1950" dirty="0">
                <a:solidFill>
                  <a:srgbClr val="403011"/>
                </a:solidFill>
                <a:latin typeface="Brygada 1918 Semi Bold" pitchFamily="34" charset="0"/>
                <a:ea typeface="Brygada 1918 Semi Bold" pitchFamily="34" charset="-122"/>
                <a:cs typeface="Brygada 1918 Semi Bold" pitchFamily="34" charset="-120"/>
              </a:rPr>
              <a:t> Scrutinize the sender, the links, and the language for any inconsistencies or red flags.</a:t>
            </a:r>
            <a:endParaRPr lang="en-US" sz="1950" dirty="0"/>
          </a:p>
        </p:txBody>
      </p:sp>
      <p:pic>
        <p:nvPicPr>
          <p:cNvPr id="13" name="Image 2" descr="preencoded.png"/>
          <p:cNvPicPr>
            <a:picLocks noChangeAspect="1"/>
          </p:cNvPicPr>
          <p:nvPr/>
        </p:nvPicPr>
        <p:blipFill>
          <a:blip r:embed="rId5"/>
          <a:stretch>
            <a:fillRect/>
          </a:stretch>
        </p:blipFill>
        <p:spPr>
          <a:xfrm>
            <a:off x="5489258" y="3035379"/>
            <a:ext cx="3651885" cy="3651885"/>
          </a:xfrm>
          <a:prstGeom prst="rect">
            <a:avLst/>
          </a:prstGeom>
        </p:spPr>
      </p:pic>
      <p:sp>
        <p:nvSpPr>
          <p:cNvPr id="14" name="Shape 9"/>
          <p:cNvSpPr/>
          <p:nvPr/>
        </p:nvSpPr>
        <p:spPr>
          <a:xfrm>
            <a:off x="8309789" y="5855910"/>
            <a:ext cx="496133" cy="496133"/>
          </a:xfrm>
          <a:prstGeom prst="roundRect">
            <a:avLst>
              <a:gd name="adj" fmla="val 1841211"/>
            </a:avLst>
          </a:prstGeom>
          <a:solidFill>
            <a:srgbClr val="E8AF3B"/>
          </a:solidFill>
          <a:ln w="7620">
            <a:solidFill>
              <a:srgbClr val="CE9521"/>
            </a:solidFill>
            <a:prstDash val="solid"/>
          </a:ln>
        </p:spPr>
      </p:sp>
      <p:sp>
        <p:nvSpPr>
          <p:cNvPr id="15" name="Text 10"/>
          <p:cNvSpPr/>
          <p:nvPr/>
        </p:nvSpPr>
        <p:spPr>
          <a:xfrm>
            <a:off x="8446234" y="5964376"/>
            <a:ext cx="223242" cy="279083"/>
          </a:xfrm>
          <a:prstGeom prst="rect">
            <a:avLst/>
          </a:prstGeom>
          <a:noFill/>
          <a:ln/>
        </p:spPr>
        <p:txBody>
          <a:bodyPr wrap="none" lIns="0" tIns="0" rIns="0" bIns="0" rtlCol="0" anchor="t"/>
          <a:lstStyle/>
          <a:p>
            <a:pPr marL="0" indent="0" algn="l">
              <a:lnSpc>
                <a:spcPts val="2800"/>
              </a:lnSpc>
              <a:buNone/>
            </a:pPr>
            <a:r>
              <a:rPr lang="en-US" sz="1750" dirty="0">
                <a:solidFill>
                  <a:srgbClr val="000000"/>
                </a:solidFill>
                <a:latin typeface="Brygada 1918 Semi Bold" pitchFamily="34" charset="0"/>
                <a:ea typeface="Brygada 1918 Semi Bold" pitchFamily="34" charset="-122"/>
                <a:cs typeface="Brygada 1918 Semi Bold" pitchFamily="34" charset="-120"/>
              </a:rPr>
              <a:t>3</a:t>
            </a:r>
            <a:endParaRPr lang="en-US" sz="1750" dirty="0"/>
          </a:p>
        </p:txBody>
      </p:sp>
      <p:sp>
        <p:nvSpPr>
          <p:cNvPr id="16" name="Text 11"/>
          <p:cNvSpPr/>
          <p:nvPr/>
        </p:nvSpPr>
        <p:spPr>
          <a:xfrm>
            <a:off x="793790" y="5228392"/>
            <a:ext cx="4397812" cy="1240631"/>
          </a:xfrm>
          <a:prstGeom prst="rect">
            <a:avLst/>
          </a:prstGeom>
          <a:noFill/>
          <a:ln/>
        </p:spPr>
        <p:txBody>
          <a:bodyPr wrap="square" lIns="0" tIns="0" rIns="0" bIns="0" rtlCol="0" anchor="t"/>
          <a:lstStyle/>
          <a:p>
            <a:pPr marL="0" indent="0" algn="r">
              <a:lnSpc>
                <a:spcPts val="2400"/>
              </a:lnSpc>
              <a:buNone/>
            </a:pPr>
            <a:r>
              <a:rPr lang="en-US" sz="1950" b="1" dirty="0">
                <a:solidFill>
                  <a:srgbClr val="403011"/>
                </a:solidFill>
                <a:latin typeface="Brygada 1918 Semi Bold" pitchFamily="34" charset="0"/>
                <a:ea typeface="Brygada 1918 Semi Bold" pitchFamily="34" charset="-122"/>
                <a:cs typeface="Brygada 1918 Semi Bold" pitchFamily="34" charset="-120"/>
              </a:rPr>
              <a:t>Report Everything:</a:t>
            </a:r>
            <a:r>
              <a:rPr lang="en-US" sz="1950" dirty="0">
                <a:solidFill>
                  <a:srgbClr val="403011"/>
                </a:solidFill>
                <a:latin typeface="Brygada 1918 Semi Bold" pitchFamily="34" charset="0"/>
                <a:ea typeface="Brygada 1918 Semi Bold" pitchFamily="34" charset="-122"/>
                <a:cs typeface="Brygada 1918 Semi Bold" pitchFamily="34" charset="-120"/>
              </a:rPr>
              <a:t> Use the internal reporting process for every suspicious email, even if you are unsure.</a:t>
            </a:r>
            <a:endParaRPr lang="en-US" sz="1950" dirty="0"/>
          </a:p>
        </p:txBody>
      </p:sp>
      <p:pic>
        <p:nvPicPr>
          <p:cNvPr id="17" name="Image 3" descr="preencoded.png"/>
          <p:cNvPicPr>
            <a:picLocks noChangeAspect="1"/>
          </p:cNvPicPr>
          <p:nvPr/>
        </p:nvPicPr>
        <p:blipFill>
          <a:blip r:embed="rId6"/>
          <a:stretch>
            <a:fillRect/>
          </a:stretch>
        </p:blipFill>
        <p:spPr>
          <a:xfrm>
            <a:off x="5489258" y="3035379"/>
            <a:ext cx="3651885" cy="3651885"/>
          </a:xfrm>
          <a:prstGeom prst="rect">
            <a:avLst/>
          </a:prstGeom>
          <a:effectLst>
            <a:outerShdw blurRad="50800" dist="38100" dir="8100000" algn="tr" rotWithShape="0">
              <a:prstClr val="black">
                <a:alpha val="40000"/>
              </a:prstClr>
            </a:outerShdw>
          </a:effectLst>
        </p:spPr>
      </p:pic>
      <p:sp>
        <p:nvSpPr>
          <p:cNvPr id="18" name="Shape 12"/>
          <p:cNvSpPr/>
          <p:nvPr/>
        </p:nvSpPr>
        <p:spPr>
          <a:xfrm>
            <a:off x="5824359" y="5855910"/>
            <a:ext cx="496133" cy="496133"/>
          </a:xfrm>
          <a:prstGeom prst="roundRect">
            <a:avLst>
              <a:gd name="adj" fmla="val 1841211"/>
            </a:avLst>
          </a:prstGeom>
          <a:solidFill>
            <a:srgbClr val="CC914D"/>
          </a:solidFill>
          <a:ln w="7620">
            <a:solidFill>
              <a:srgbClr val="B27733"/>
            </a:solidFill>
            <a:prstDash val="solid"/>
          </a:ln>
        </p:spPr>
      </p:sp>
      <p:sp>
        <p:nvSpPr>
          <p:cNvPr id="19" name="Text 13"/>
          <p:cNvSpPr/>
          <p:nvPr/>
        </p:nvSpPr>
        <p:spPr>
          <a:xfrm>
            <a:off x="5960805" y="5964376"/>
            <a:ext cx="223242" cy="279083"/>
          </a:xfrm>
          <a:prstGeom prst="rect">
            <a:avLst/>
          </a:prstGeom>
          <a:noFill/>
          <a:ln/>
        </p:spPr>
        <p:txBody>
          <a:bodyPr wrap="none" lIns="0" tIns="0" rIns="0" bIns="0" rtlCol="0" anchor="t"/>
          <a:lstStyle/>
          <a:p>
            <a:pPr marL="0" indent="0" algn="l">
              <a:lnSpc>
                <a:spcPts val="2800"/>
              </a:lnSpc>
              <a:buNone/>
            </a:pPr>
            <a:r>
              <a:rPr lang="en-US" sz="1750" dirty="0">
                <a:solidFill>
                  <a:srgbClr val="000000"/>
                </a:solidFill>
                <a:latin typeface="Brygada 1918 Semi Bold" pitchFamily="34" charset="0"/>
                <a:ea typeface="Brygada 1918 Semi Bold" pitchFamily="34" charset="-122"/>
                <a:cs typeface="Brygada 1918 Semi Bold" pitchFamily="34" charset="-120"/>
              </a:rPr>
              <a:t>4</a:t>
            </a:r>
            <a:endParaRPr lang="en-US" sz="1750" dirty="0"/>
          </a:p>
        </p:txBody>
      </p:sp>
      <p:sp>
        <p:nvSpPr>
          <p:cNvPr id="20" name="Rectangle 19">
            <a:extLst>
              <a:ext uri="{FF2B5EF4-FFF2-40B4-BE49-F238E27FC236}">
                <a16:creationId xmlns:a16="http://schemas.microsoft.com/office/drawing/2014/main" id="{9F64589A-FF18-478D-AEFE-A1E355F9D166}"/>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D6276B86-183D-4831-A891-D69DCE275E08}"/>
              </a:ext>
            </a:extLst>
          </p:cNvPr>
          <p:cNvPicPr>
            <a:picLocks noChangeAspect="1"/>
          </p:cNvPicPr>
          <p:nvPr/>
        </p:nvPicPr>
        <p:blipFill>
          <a:blip r:embed="rId7"/>
          <a:stretch>
            <a:fillRect/>
          </a:stretch>
        </p:blipFill>
        <p:spPr>
          <a:xfrm>
            <a:off x="13449372" y="7185623"/>
            <a:ext cx="1050892" cy="10508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98302" y="481965"/>
            <a:ext cx="2182178" cy="272772"/>
          </a:xfrm>
          <a:prstGeom prst="rect">
            <a:avLst/>
          </a:prstGeom>
          <a:noFill/>
          <a:ln/>
        </p:spPr>
        <p:txBody>
          <a:bodyPr wrap="none" lIns="0" tIns="0" rIns="0" bIns="0" rtlCol="0" anchor="t"/>
          <a:lstStyle/>
          <a:p>
            <a:pPr marL="0" indent="0" algn="l">
              <a:lnSpc>
                <a:spcPts val="2100"/>
              </a:lnSpc>
              <a:buNone/>
            </a:pPr>
            <a:r>
              <a:rPr lang="en-US" sz="1700" dirty="0">
                <a:solidFill>
                  <a:srgbClr val="403011"/>
                </a:solidFill>
                <a:latin typeface="Brygada 1918 Semi Bold" pitchFamily="34" charset="0"/>
                <a:ea typeface="Brygada 1918 Semi Bold" pitchFamily="34" charset="-122"/>
                <a:cs typeface="Brygada 1918 Semi Bold" pitchFamily="34" charset="-120"/>
              </a:rPr>
              <a:t>FINAL THOUGHTS</a:t>
            </a:r>
            <a:endParaRPr lang="en-US" sz="1700" dirty="0"/>
          </a:p>
        </p:txBody>
      </p:sp>
      <p:sp>
        <p:nvSpPr>
          <p:cNvPr id="3" name="Text 1"/>
          <p:cNvSpPr/>
          <p:nvPr/>
        </p:nvSpPr>
        <p:spPr>
          <a:xfrm>
            <a:off x="698302" y="1016556"/>
            <a:ext cx="13233797" cy="3273266"/>
          </a:xfrm>
          <a:prstGeom prst="rect">
            <a:avLst/>
          </a:prstGeom>
          <a:noFill/>
          <a:ln/>
          <a:effectLst>
            <a:outerShdw blurRad="50800" dist="38100" dir="2700000" algn="tl" rotWithShape="0">
              <a:prstClr val="black">
                <a:alpha val="40000"/>
              </a:prstClr>
            </a:outerShdw>
          </a:effectLst>
        </p:spPr>
        <p:txBody>
          <a:bodyPr wrap="square" lIns="0" tIns="0" rIns="0" bIns="0" rtlCol="0" anchor="t"/>
          <a:lstStyle/>
          <a:p>
            <a:pPr marL="0" indent="0" algn="l">
              <a:lnSpc>
                <a:spcPts val="12850"/>
              </a:lnSpc>
              <a:buNone/>
            </a:pPr>
            <a:r>
              <a:rPr lang="en-US" sz="10300" dirty="0">
                <a:solidFill>
                  <a:srgbClr val="403011"/>
                </a:solidFill>
                <a:latin typeface="Brygada 1918 Semi Bold" pitchFamily="34" charset="0"/>
                <a:ea typeface="Brygada 1918 Semi Bold" pitchFamily="34" charset="-122"/>
                <a:cs typeface="Brygada 1918 Semi Bold" pitchFamily="34" charset="-120"/>
              </a:rPr>
              <a:t>Stay Vigilant, Stay Safe</a:t>
            </a:r>
            <a:endParaRPr lang="en-US" sz="10300" dirty="0"/>
          </a:p>
        </p:txBody>
      </p:sp>
      <p:sp>
        <p:nvSpPr>
          <p:cNvPr id="4" name="Text 2"/>
          <p:cNvSpPr/>
          <p:nvPr/>
        </p:nvSpPr>
        <p:spPr>
          <a:xfrm>
            <a:off x="698302" y="4551640"/>
            <a:ext cx="13233797" cy="558403"/>
          </a:xfrm>
          <a:prstGeom prst="rect">
            <a:avLst/>
          </a:prstGeom>
          <a:noFill/>
          <a:ln/>
        </p:spPr>
        <p:txBody>
          <a:bodyPr wrap="squar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Phishing techniques are constantly evolving, becoming more sophisticated and difficult to detect, often utilizing advanced tactics like AI-generated content (deepfakes) and highly personalized information (whaling). </a:t>
            </a:r>
            <a:r>
              <a:rPr lang="en-US" sz="1350" b="1" dirty="0">
                <a:solidFill>
                  <a:srgbClr val="403011"/>
                </a:solidFill>
                <a:latin typeface="Brygada 1918" pitchFamily="34" charset="0"/>
                <a:ea typeface="Brygada 1918" pitchFamily="34" charset="-122"/>
                <a:cs typeface="Brygada 1918" pitchFamily="34" charset="-120"/>
              </a:rPr>
              <a:t>Continuous vigilance is non-negotiable.</a:t>
            </a:r>
            <a:endParaRPr lang="en-US" sz="1350" dirty="0"/>
          </a:p>
        </p:txBody>
      </p:sp>
      <p:sp>
        <p:nvSpPr>
          <p:cNvPr id="5" name="Shape 3"/>
          <p:cNvSpPr/>
          <p:nvPr/>
        </p:nvSpPr>
        <p:spPr>
          <a:xfrm>
            <a:off x="698302" y="5306378"/>
            <a:ext cx="4294823" cy="1633776"/>
          </a:xfrm>
          <a:prstGeom prst="roundRect">
            <a:avLst>
              <a:gd name="adj" fmla="val 25646"/>
            </a:avLst>
          </a:prstGeom>
          <a:solidFill>
            <a:srgbClr val="626C3B"/>
          </a:solidFill>
          <a:ln w="7620">
            <a:solidFill>
              <a:srgbClr val="7B8554"/>
            </a:solidFill>
            <a:prstDash val="solid"/>
          </a:ln>
          <a:effectLst>
            <a:outerShdw blurRad="50800" dist="38100" dir="8100000" algn="tr" rotWithShape="0">
              <a:prstClr val="black">
                <a:alpha val="40000"/>
              </a:prstClr>
            </a:outerShdw>
          </a:effectLst>
        </p:spPr>
      </p:sp>
      <p:sp>
        <p:nvSpPr>
          <p:cNvPr id="6" name="Text 4"/>
          <p:cNvSpPr/>
          <p:nvPr/>
        </p:nvSpPr>
        <p:spPr>
          <a:xfrm>
            <a:off x="880467" y="5488543"/>
            <a:ext cx="3712369" cy="327184"/>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Brygada 1918 Semi Bold" pitchFamily="34" charset="0"/>
                <a:ea typeface="Brygada 1918 Semi Bold" pitchFamily="34" charset="-122"/>
                <a:cs typeface="Brygada 1918 Semi Bold" pitchFamily="34" charset="-120"/>
              </a:rPr>
              <a:t>Awareness is the Best Defense</a:t>
            </a:r>
            <a:endParaRPr lang="en-US" sz="2050" dirty="0"/>
          </a:p>
        </p:txBody>
      </p:sp>
      <p:sp>
        <p:nvSpPr>
          <p:cNvPr id="7" name="Text 5"/>
          <p:cNvSpPr/>
          <p:nvPr/>
        </p:nvSpPr>
        <p:spPr>
          <a:xfrm>
            <a:off x="880467" y="5920383"/>
            <a:ext cx="3930491" cy="837605"/>
          </a:xfrm>
          <a:prstGeom prst="rect">
            <a:avLst/>
          </a:prstGeom>
          <a:noFill/>
          <a:ln/>
        </p:spPr>
        <p:txBody>
          <a:bodyPr wrap="square" lIns="0" tIns="0" rIns="0" bIns="0" rtlCol="0" anchor="t"/>
          <a:lstStyle/>
          <a:p>
            <a:pPr marL="0" indent="0" algn="l">
              <a:lnSpc>
                <a:spcPts val="2150"/>
              </a:lnSpc>
              <a:buNone/>
            </a:pPr>
            <a:r>
              <a:rPr lang="en-US" sz="1350" dirty="0">
                <a:solidFill>
                  <a:srgbClr val="FFFFFF"/>
                </a:solidFill>
                <a:latin typeface="Brygada 1918" pitchFamily="34" charset="0"/>
                <a:ea typeface="Brygada 1918" pitchFamily="34" charset="-122"/>
                <a:cs typeface="Brygada 1918" pitchFamily="34" charset="-120"/>
              </a:rPr>
              <a:t>Regular training and continuous education are vital. Treat every unsolicited email, text, or phone call with a degree of skepticism.</a:t>
            </a:r>
            <a:endParaRPr lang="en-US" sz="1350" dirty="0"/>
          </a:p>
        </p:txBody>
      </p:sp>
      <p:sp>
        <p:nvSpPr>
          <p:cNvPr id="8" name="Shape 6"/>
          <p:cNvSpPr/>
          <p:nvPr/>
        </p:nvSpPr>
        <p:spPr>
          <a:xfrm>
            <a:off x="5167670" y="5306378"/>
            <a:ext cx="4294942" cy="1633776"/>
          </a:xfrm>
          <a:prstGeom prst="roundRect">
            <a:avLst>
              <a:gd name="adj" fmla="val 25646"/>
            </a:avLst>
          </a:prstGeom>
          <a:solidFill>
            <a:srgbClr val="83792E"/>
          </a:solidFill>
          <a:ln w="7620">
            <a:solidFill>
              <a:srgbClr val="9C9247"/>
            </a:solidFill>
            <a:prstDash val="solid"/>
          </a:ln>
          <a:effectLst>
            <a:outerShdw blurRad="50800" dist="38100" dir="8100000" algn="tr" rotWithShape="0">
              <a:prstClr val="black">
                <a:alpha val="40000"/>
              </a:prstClr>
            </a:outerShdw>
          </a:effectLst>
        </p:spPr>
      </p:sp>
      <p:sp>
        <p:nvSpPr>
          <p:cNvPr id="9" name="Text 7"/>
          <p:cNvSpPr/>
          <p:nvPr/>
        </p:nvSpPr>
        <p:spPr>
          <a:xfrm>
            <a:off x="5349835" y="5488543"/>
            <a:ext cx="3052882" cy="327184"/>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Brygada 1918 Semi Bold" pitchFamily="34" charset="0"/>
                <a:ea typeface="Brygada 1918 Semi Bold" pitchFamily="34" charset="-122"/>
                <a:cs typeface="Brygada 1918 Semi Bold" pitchFamily="34" charset="-120"/>
              </a:rPr>
              <a:t>Protect the Organization</a:t>
            </a:r>
            <a:endParaRPr lang="en-US" sz="2050" dirty="0"/>
          </a:p>
        </p:txBody>
      </p:sp>
      <p:sp>
        <p:nvSpPr>
          <p:cNvPr id="10" name="Text 8"/>
          <p:cNvSpPr/>
          <p:nvPr/>
        </p:nvSpPr>
        <p:spPr>
          <a:xfrm>
            <a:off x="5349835" y="5920383"/>
            <a:ext cx="3930610" cy="837605"/>
          </a:xfrm>
          <a:prstGeom prst="rect">
            <a:avLst/>
          </a:prstGeom>
          <a:noFill/>
          <a:ln/>
        </p:spPr>
        <p:txBody>
          <a:bodyPr wrap="square" lIns="0" tIns="0" rIns="0" bIns="0" rtlCol="0" anchor="t"/>
          <a:lstStyle/>
          <a:p>
            <a:pPr marL="0" indent="0" algn="l">
              <a:lnSpc>
                <a:spcPts val="2150"/>
              </a:lnSpc>
              <a:buNone/>
            </a:pPr>
            <a:r>
              <a:rPr lang="en-US" sz="1350" dirty="0">
                <a:solidFill>
                  <a:srgbClr val="FFFFFF"/>
                </a:solidFill>
                <a:latin typeface="Brygada 1918" pitchFamily="34" charset="0"/>
                <a:ea typeface="Brygada 1918" pitchFamily="34" charset="-122"/>
                <a:cs typeface="Brygada 1918" pitchFamily="34" charset="-120"/>
              </a:rPr>
              <a:t>By protecting your own credentials and devices, you are protecting the integrity and operational continuity of the entire company.</a:t>
            </a:r>
            <a:endParaRPr lang="en-US" sz="1350" dirty="0"/>
          </a:p>
        </p:txBody>
      </p:sp>
      <p:sp>
        <p:nvSpPr>
          <p:cNvPr id="11" name="Shape 9"/>
          <p:cNvSpPr/>
          <p:nvPr/>
        </p:nvSpPr>
        <p:spPr>
          <a:xfrm>
            <a:off x="9637157" y="5283229"/>
            <a:ext cx="4294823" cy="1633776"/>
          </a:xfrm>
          <a:prstGeom prst="roundRect">
            <a:avLst>
              <a:gd name="adj" fmla="val 25646"/>
            </a:avLst>
          </a:prstGeom>
          <a:solidFill>
            <a:srgbClr val="E8AF3B"/>
          </a:solidFill>
          <a:ln w="7620">
            <a:solidFill>
              <a:srgbClr val="CE9521"/>
            </a:solidFill>
            <a:prstDash val="solid"/>
          </a:ln>
          <a:effectLst>
            <a:outerShdw blurRad="50800" dist="38100" dir="8100000" algn="tr" rotWithShape="0">
              <a:prstClr val="black">
                <a:alpha val="40000"/>
              </a:prstClr>
            </a:outerShdw>
          </a:effectLst>
        </p:spPr>
      </p:sp>
      <p:sp>
        <p:nvSpPr>
          <p:cNvPr id="12" name="Text 10"/>
          <p:cNvSpPr/>
          <p:nvPr/>
        </p:nvSpPr>
        <p:spPr>
          <a:xfrm>
            <a:off x="9819323" y="5488543"/>
            <a:ext cx="3247668" cy="327184"/>
          </a:xfrm>
          <a:prstGeom prst="rect">
            <a:avLst/>
          </a:prstGeom>
          <a:noFill/>
          <a:ln/>
        </p:spPr>
        <p:txBody>
          <a:bodyPr wrap="none" lIns="0" tIns="0" rIns="0" bIns="0" rtlCol="0" anchor="t"/>
          <a:lstStyle/>
          <a:p>
            <a:pPr marL="0" indent="0" algn="l">
              <a:lnSpc>
                <a:spcPts val="2550"/>
              </a:lnSpc>
              <a:buNone/>
            </a:pPr>
            <a:r>
              <a:rPr lang="en-US" sz="2050" dirty="0">
                <a:solidFill>
                  <a:srgbClr val="000000"/>
                </a:solidFill>
                <a:latin typeface="Brygada 1918 Semi Bold" pitchFamily="34" charset="0"/>
                <a:ea typeface="Brygada 1918 Semi Bold" pitchFamily="34" charset="-122"/>
                <a:cs typeface="Brygada 1918 Semi Bold" pitchFamily="34" charset="-120"/>
              </a:rPr>
              <a:t>Build a Culture of Security</a:t>
            </a:r>
            <a:endParaRPr lang="en-US" sz="2050" dirty="0"/>
          </a:p>
        </p:txBody>
      </p:sp>
      <p:sp>
        <p:nvSpPr>
          <p:cNvPr id="13" name="Text 11"/>
          <p:cNvSpPr/>
          <p:nvPr/>
        </p:nvSpPr>
        <p:spPr>
          <a:xfrm>
            <a:off x="9819323" y="5920383"/>
            <a:ext cx="3930491" cy="837605"/>
          </a:xfrm>
          <a:prstGeom prst="rect">
            <a:avLst/>
          </a:prstGeom>
          <a:noFill/>
          <a:ln/>
        </p:spPr>
        <p:txBody>
          <a:bodyPr wrap="square" lIns="0" tIns="0" rIns="0" bIns="0" rtlCol="0" anchor="t"/>
          <a:lstStyle/>
          <a:p>
            <a:pPr marL="0" indent="0" algn="l">
              <a:lnSpc>
                <a:spcPts val="2150"/>
              </a:lnSpc>
              <a:buNone/>
            </a:pPr>
            <a:r>
              <a:rPr lang="en-US" sz="1350" dirty="0">
                <a:solidFill>
                  <a:srgbClr val="000000"/>
                </a:solidFill>
                <a:latin typeface="Brygada 1918" pitchFamily="34" charset="0"/>
                <a:ea typeface="Brygada 1918" pitchFamily="34" charset="-122"/>
                <a:cs typeface="Brygada 1918" pitchFamily="34" charset="-120"/>
              </a:rPr>
              <a:t>Share the knowledge you’ve gained today with colleagues. Encourage them to report suspicious activity and maintain strong security practices.</a:t>
            </a:r>
            <a:endParaRPr lang="en-US" sz="1350" dirty="0"/>
          </a:p>
        </p:txBody>
      </p:sp>
      <p:sp>
        <p:nvSpPr>
          <p:cNvPr id="14" name="Text 12"/>
          <p:cNvSpPr/>
          <p:nvPr/>
        </p:nvSpPr>
        <p:spPr>
          <a:xfrm>
            <a:off x="5132903" y="7201972"/>
            <a:ext cx="4364474" cy="545544"/>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ctr">
              <a:lnSpc>
                <a:spcPts val="4250"/>
              </a:lnSpc>
              <a:buNone/>
            </a:pPr>
            <a:r>
              <a:rPr lang="en-US" sz="3400" dirty="0">
                <a:solidFill>
                  <a:srgbClr val="403011"/>
                </a:solidFill>
                <a:latin typeface="Brygada 1918 Semi Bold" pitchFamily="34" charset="0"/>
                <a:ea typeface="Brygada 1918 Semi Bold" pitchFamily="34" charset="-122"/>
                <a:cs typeface="Brygada 1918 Semi Bold" pitchFamily="34" charset="-120"/>
              </a:rPr>
              <a:t>Thank You</a:t>
            </a:r>
            <a:endParaRPr lang="en-US" sz="3400" dirty="0"/>
          </a:p>
        </p:txBody>
      </p:sp>
      <p:sp>
        <p:nvSpPr>
          <p:cNvPr id="15" name="Rectangle 14">
            <a:extLst>
              <a:ext uri="{FF2B5EF4-FFF2-40B4-BE49-F238E27FC236}">
                <a16:creationId xmlns:a16="http://schemas.microsoft.com/office/drawing/2014/main" id="{EF634758-0CAA-433E-81EB-C8A4A355191E}"/>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C2ED7874-6E1F-47EC-9205-A5E60337A711}"/>
              </a:ext>
            </a:extLst>
          </p:cNvPr>
          <p:cNvPicPr>
            <a:picLocks noChangeAspect="1"/>
          </p:cNvPicPr>
          <p:nvPr/>
        </p:nvPicPr>
        <p:blipFill>
          <a:blip r:embed="rId3"/>
          <a:stretch>
            <a:fillRect/>
          </a:stretch>
        </p:blipFill>
        <p:spPr>
          <a:xfrm>
            <a:off x="13449372" y="7185623"/>
            <a:ext cx="1050892" cy="10508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4727257" y="2167414"/>
            <a:ext cx="5175885" cy="620078"/>
          </a:xfrm>
          <a:prstGeom prst="rect">
            <a:avLst/>
          </a:prstGeom>
          <a:noFill/>
          <a:ln/>
          <a:effectLst>
            <a:outerShdw blurRad="50800" dist="38100" dir="5400000" algn="t" rotWithShape="0">
              <a:prstClr val="black">
                <a:alpha val="40000"/>
              </a:prstClr>
            </a:outerShdw>
          </a:effectLst>
        </p:spPr>
        <p:txBody>
          <a:bodyPr wrap="none" lIns="0" tIns="0" rIns="0" bIns="0" rtlCol="0" anchor="t"/>
          <a:lstStyle/>
          <a:p>
            <a:pPr marL="0" indent="0" algn="ctr">
              <a:lnSpc>
                <a:spcPts val="4850"/>
              </a:lnSpc>
              <a:buNone/>
            </a:pPr>
            <a:r>
              <a:rPr lang="en-US" sz="3900" b="1" dirty="0">
                <a:solidFill>
                  <a:srgbClr val="403011"/>
                </a:solidFill>
                <a:latin typeface="Brygada 1918 Semi Bold" pitchFamily="34" charset="0"/>
                <a:ea typeface="Brygada 1918 Semi Bold" pitchFamily="34" charset="-122"/>
                <a:cs typeface="Brygada 1918 Semi Bold" pitchFamily="34" charset="-120"/>
              </a:rPr>
              <a:t>Contact Information:</a:t>
            </a:r>
            <a:r>
              <a:rPr lang="en-US" sz="3900" dirty="0">
                <a:solidFill>
                  <a:srgbClr val="403011"/>
                </a:solidFill>
                <a:latin typeface="Brygada 1918 Semi Bold" pitchFamily="34" charset="0"/>
                <a:ea typeface="Brygada 1918 Semi Bold" pitchFamily="34" charset="-122"/>
                <a:cs typeface="Brygada 1918 Semi Bold" pitchFamily="34" charset="-120"/>
              </a:rPr>
              <a:t> </a:t>
            </a:r>
            <a:endParaRPr lang="en-US" sz="3900" dirty="0"/>
          </a:p>
        </p:txBody>
      </p:sp>
      <p:sp>
        <p:nvSpPr>
          <p:cNvPr id="3" name="Text 1"/>
          <p:cNvSpPr/>
          <p:nvPr/>
        </p:nvSpPr>
        <p:spPr>
          <a:xfrm>
            <a:off x="793790" y="3184327"/>
            <a:ext cx="13042821" cy="396954"/>
          </a:xfrm>
          <a:prstGeom prst="rect">
            <a:avLst/>
          </a:prstGeom>
          <a:noFill/>
          <a:ln/>
          <a:effectLst>
            <a:outerShdw blurRad="50800" dist="38100" dir="5400000" algn="t" rotWithShape="0">
              <a:prstClr val="black">
                <a:alpha val="40000"/>
              </a:prstClr>
            </a:outerShdw>
          </a:effectLst>
        </p:spPr>
        <p:txBody>
          <a:bodyPr wrap="none" lIns="0" tIns="0" rIns="0" bIns="0" rtlCol="0" anchor="t"/>
          <a:lstStyle/>
          <a:p>
            <a:pPr marL="0" indent="0" algn="ctr">
              <a:lnSpc>
                <a:spcPts val="3100"/>
              </a:lnSpc>
              <a:buNone/>
            </a:pPr>
            <a:r>
              <a:rPr lang="en-US" sz="1950" b="1" dirty="0">
                <a:solidFill>
                  <a:srgbClr val="403011"/>
                </a:solidFill>
                <a:latin typeface="Brygada 1918" pitchFamily="34" charset="0"/>
                <a:ea typeface="Brygada 1918" pitchFamily="34" charset="-122"/>
                <a:cs typeface="Brygada 1918" pitchFamily="34" charset="-120"/>
              </a:rPr>
              <a:t>Presenter Name:</a:t>
            </a:r>
            <a:r>
              <a:rPr lang="en-US" sz="1950" b="1" i="1" dirty="0">
                <a:solidFill>
                  <a:srgbClr val="403011"/>
                </a:solidFill>
                <a:latin typeface="Brygada 1918" pitchFamily="34" charset="0"/>
                <a:ea typeface="Brygada 1918" pitchFamily="34" charset="-122"/>
                <a:cs typeface="Brygada 1918" pitchFamily="34" charset="-120"/>
              </a:rPr>
              <a:t> </a:t>
            </a:r>
            <a:r>
              <a:rPr lang="en-US" sz="1950" b="1" dirty="0">
                <a:solidFill>
                  <a:srgbClr val="403011"/>
                </a:solidFill>
                <a:latin typeface="Brygada 1918" pitchFamily="34" charset="0"/>
                <a:ea typeface="Brygada 1918" pitchFamily="34" charset="-122"/>
                <a:cs typeface="Brygada 1918" pitchFamily="34" charset="-120"/>
              </a:rPr>
              <a:t>AHMAD SAMEER</a:t>
            </a:r>
            <a:endParaRPr lang="en-US" sz="1950" b="1" dirty="0"/>
          </a:p>
        </p:txBody>
      </p:sp>
      <p:sp>
        <p:nvSpPr>
          <p:cNvPr id="4" name="Text 2"/>
          <p:cNvSpPr/>
          <p:nvPr/>
        </p:nvSpPr>
        <p:spPr>
          <a:xfrm>
            <a:off x="793790" y="3804523"/>
            <a:ext cx="13042821" cy="396954"/>
          </a:xfrm>
          <a:prstGeom prst="rect">
            <a:avLst/>
          </a:prstGeom>
          <a:noFill/>
          <a:ln/>
          <a:effectLst>
            <a:outerShdw blurRad="50800" dist="38100" dir="5400000" algn="t" rotWithShape="0">
              <a:prstClr val="black">
                <a:alpha val="40000"/>
              </a:prstClr>
            </a:outerShdw>
          </a:effectLst>
        </p:spPr>
        <p:txBody>
          <a:bodyPr wrap="none" lIns="0" tIns="0" rIns="0" bIns="0" rtlCol="0" anchor="t"/>
          <a:lstStyle/>
          <a:p>
            <a:pPr marL="0" indent="0" algn="ctr">
              <a:lnSpc>
                <a:spcPts val="3100"/>
              </a:lnSpc>
              <a:buNone/>
            </a:pPr>
            <a:r>
              <a:rPr lang="en-US" sz="1950" b="1" dirty="0">
                <a:solidFill>
                  <a:srgbClr val="403011"/>
                </a:solidFill>
                <a:latin typeface="Brygada 1918" pitchFamily="34" charset="0"/>
                <a:ea typeface="Brygada 1918" pitchFamily="34" charset="-122"/>
                <a:cs typeface="Brygada 1918" pitchFamily="34" charset="-120"/>
              </a:rPr>
              <a:t>job Title:  Cybersecurity Analyst </a:t>
            </a:r>
            <a:endParaRPr lang="en-US" sz="1950" dirty="0"/>
          </a:p>
        </p:txBody>
      </p:sp>
      <p:sp>
        <p:nvSpPr>
          <p:cNvPr id="5" name="Text 3"/>
          <p:cNvSpPr/>
          <p:nvPr/>
        </p:nvSpPr>
        <p:spPr>
          <a:xfrm>
            <a:off x="793790" y="4424720"/>
            <a:ext cx="13042821" cy="396954"/>
          </a:xfrm>
          <a:prstGeom prst="rect">
            <a:avLst/>
          </a:prstGeom>
          <a:noFill/>
          <a:ln/>
          <a:effectLst>
            <a:outerShdw blurRad="50800" dist="38100" dir="5400000" algn="t" rotWithShape="0">
              <a:prstClr val="black">
                <a:alpha val="40000"/>
              </a:prstClr>
            </a:outerShdw>
          </a:effectLst>
        </p:spPr>
        <p:txBody>
          <a:bodyPr wrap="none" lIns="0" tIns="0" rIns="0" bIns="0" rtlCol="0" anchor="t"/>
          <a:lstStyle/>
          <a:p>
            <a:pPr marL="0" indent="0" algn="ctr">
              <a:lnSpc>
                <a:spcPts val="3100"/>
              </a:lnSpc>
              <a:buNone/>
            </a:pPr>
            <a:r>
              <a:rPr lang="en-US" sz="1950" b="1" dirty="0">
                <a:solidFill>
                  <a:srgbClr val="403011"/>
                </a:solidFill>
                <a:latin typeface="Brygada 1918" pitchFamily="34" charset="0"/>
                <a:ea typeface="Brygada 1918" pitchFamily="34" charset="-122"/>
                <a:cs typeface="Brygada 1918" pitchFamily="34" charset="-120"/>
              </a:rPr>
              <a:t>Email Address: ahmadsameer0990@gmail.com  </a:t>
            </a:r>
            <a:endParaRPr lang="en-US" sz="1950" dirty="0"/>
          </a:p>
        </p:txBody>
      </p:sp>
      <p:sp>
        <p:nvSpPr>
          <p:cNvPr id="6" name="Text 4"/>
          <p:cNvSpPr/>
          <p:nvPr/>
        </p:nvSpPr>
        <p:spPr>
          <a:xfrm>
            <a:off x="793790" y="5044916"/>
            <a:ext cx="13042821" cy="396954"/>
          </a:xfrm>
          <a:prstGeom prst="rect">
            <a:avLst/>
          </a:prstGeom>
          <a:noFill/>
          <a:ln/>
          <a:effectLst>
            <a:outerShdw blurRad="50800" dist="38100" dir="5400000" algn="t" rotWithShape="0">
              <a:prstClr val="black">
                <a:alpha val="40000"/>
              </a:prstClr>
            </a:outerShdw>
          </a:effectLst>
        </p:spPr>
        <p:txBody>
          <a:bodyPr wrap="none" lIns="0" tIns="0" rIns="0" bIns="0" rtlCol="0" anchor="t"/>
          <a:lstStyle/>
          <a:p>
            <a:pPr marL="0" indent="0" algn="ctr">
              <a:lnSpc>
                <a:spcPts val="3100"/>
              </a:lnSpc>
              <a:buNone/>
            </a:pPr>
            <a:r>
              <a:rPr lang="en-US" sz="1950" b="1" dirty="0">
                <a:solidFill>
                  <a:srgbClr val="626C3B"/>
                </a:solidFill>
                <a:latin typeface="Brygada 1918" pitchFamily="34" charset="0"/>
                <a:ea typeface="Brygada 1918" pitchFamily="34" charset="-122"/>
                <a:cs typeface="Brygada 1918" pitchFamily="34" charset="-120"/>
                <a:hlinkClick r:id="rId3"/>
              </a:rPr>
              <a:t>LinkedIn</a:t>
            </a:r>
            <a:r>
              <a:rPr lang="en-US" sz="1950" b="1" dirty="0">
                <a:solidFill>
                  <a:srgbClr val="626C3B"/>
                </a:solidFill>
                <a:latin typeface="Brygada 1918" pitchFamily="34" charset="0"/>
                <a:ea typeface="Brygada 1918" pitchFamily="34" charset="-122"/>
                <a:cs typeface="Brygada 1918" pitchFamily="34" charset="-120"/>
              </a:rPr>
              <a:t> </a:t>
            </a:r>
            <a:r>
              <a:rPr lang="en-US" sz="1950" b="1" dirty="0">
                <a:solidFill>
                  <a:srgbClr val="403011"/>
                </a:solidFill>
                <a:latin typeface="Brygada 1918" pitchFamily="34" charset="0"/>
                <a:ea typeface="Brygada 1918" pitchFamily="34" charset="-122"/>
                <a:cs typeface="Brygada 1918" pitchFamily="34" charset="-120"/>
              </a:rPr>
              <a:t>| </a:t>
            </a:r>
            <a:r>
              <a:rPr lang="en-US" sz="1950" b="1" dirty="0">
                <a:solidFill>
                  <a:srgbClr val="626C3B"/>
                </a:solidFill>
                <a:latin typeface="Brygada 1918" pitchFamily="34" charset="0"/>
                <a:ea typeface="Brygada 1918" pitchFamily="34" charset="-122"/>
                <a:cs typeface="Brygada 1918" pitchFamily="34" charset="-120"/>
                <a:hlinkClick r:id="rId4"/>
              </a:rPr>
              <a:t>GitHub</a:t>
            </a:r>
            <a:r>
              <a:rPr lang="en-US" sz="1950" b="1" dirty="0">
                <a:solidFill>
                  <a:srgbClr val="626C3B"/>
                </a:solidFill>
                <a:latin typeface="Brygada 1918" pitchFamily="34" charset="0"/>
                <a:ea typeface="Brygada 1918" pitchFamily="34" charset="-122"/>
                <a:cs typeface="Brygada 1918" pitchFamily="34" charset="-120"/>
              </a:rPr>
              <a:t> </a:t>
            </a:r>
            <a:endParaRPr lang="en-US" sz="1950" dirty="0"/>
          </a:p>
        </p:txBody>
      </p:sp>
      <p:sp>
        <p:nvSpPr>
          <p:cNvPr id="7" name="Text 5"/>
          <p:cNvSpPr/>
          <p:nvPr/>
        </p:nvSpPr>
        <p:spPr>
          <a:xfrm>
            <a:off x="793790" y="5665113"/>
            <a:ext cx="13042821" cy="396954"/>
          </a:xfrm>
          <a:prstGeom prst="rect">
            <a:avLst/>
          </a:prstGeom>
          <a:noFill/>
          <a:ln/>
          <a:effectLst>
            <a:outerShdw blurRad="50800" dist="38100" dir="5400000" algn="t" rotWithShape="0">
              <a:prstClr val="black">
                <a:alpha val="40000"/>
              </a:prstClr>
            </a:outerShdw>
          </a:effectLst>
        </p:spPr>
        <p:txBody>
          <a:bodyPr wrap="none" lIns="0" tIns="0" rIns="0" bIns="0" rtlCol="0" anchor="t"/>
          <a:lstStyle/>
          <a:p>
            <a:pPr marL="0" indent="0" algn="ctr">
              <a:lnSpc>
                <a:spcPts val="3100"/>
              </a:lnSpc>
              <a:buNone/>
            </a:pPr>
            <a:r>
              <a:rPr lang="en-US" sz="1950" b="1" dirty="0">
                <a:solidFill>
                  <a:srgbClr val="403011"/>
                </a:solidFill>
                <a:latin typeface="Brygada 1918" pitchFamily="34" charset="0"/>
                <a:ea typeface="Brygada 1918" pitchFamily="34" charset="-122"/>
                <a:cs typeface="Brygada 1918" pitchFamily="34" charset="-120"/>
              </a:rPr>
              <a:t>Organization: </a:t>
            </a:r>
            <a:r>
              <a:rPr lang="en-US" sz="1950" b="1" u="sng" dirty="0">
                <a:solidFill>
                  <a:srgbClr val="626C3B"/>
                </a:solidFill>
                <a:latin typeface="Brygada 1918" pitchFamily="34" charset="0"/>
                <a:ea typeface="Brygada 1918" pitchFamily="34" charset="-122"/>
                <a:cs typeface="Brygada 1918" pitchFamily="34" charset="-120"/>
                <a:hlinkClick r:id="rId5">
                  <a:extLst>
                    <a:ext uri="{A12FA001-AC4F-418D-AE19-62706E023703}">
                      <ahyp:hlinkClr xmlns:ahyp="http://schemas.microsoft.com/office/drawing/2018/hyperlinkcolor" val="tx"/>
                    </a:ext>
                  </a:extLst>
                </a:hlinkClick>
              </a:rPr>
              <a:t>Code Alpha</a:t>
            </a:r>
            <a:endParaRPr lang="en-US" sz="1950" dirty="0"/>
          </a:p>
        </p:txBody>
      </p:sp>
      <p:sp>
        <p:nvSpPr>
          <p:cNvPr id="8" name="Rectangle 7">
            <a:extLst>
              <a:ext uri="{FF2B5EF4-FFF2-40B4-BE49-F238E27FC236}">
                <a16:creationId xmlns:a16="http://schemas.microsoft.com/office/drawing/2014/main" id="{5D6A560D-F5C6-4688-BBB5-7B5BD63E7EF8}"/>
              </a:ext>
            </a:extLst>
          </p:cNvPr>
          <p:cNvSpPr/>
          <p:nvPr/>
        </p:nvSpPr>
        <p:spPr>
          <a:xfrm>
            <a:off x="12874135" y="7789762"/>
            <a:ext cx="1689903" cy="317540"/>
          </a:xfrm>
          <a:prstGeom prst="rect">
            <a:avLst/>
          </a:prstGeom>
          <a:solidFill>
            <a:srgbClr val="F6EBD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10F81DE-6C94-4D69-919E-0B7FEC284BCB}"/>
              </a:ext>
            </a:extLst>
          </p:cNvPr>
          <p:cNvPicPr>
            <a:picLocks noChangeAspect="1"/>
          </p:cNvPicPr>
          <p:nvPr/>
        </p:nvPicPr>
        <p:blipFill>
          <a:blip r:embed="rId6"/>
          <a:stretch>
            <a:fillRect/>
          </a:stretch>
        </p:blipFill>
        <p:spPr>
          <a:xfrm>
            <a:off x="13449372" y="7185623"/>
            <a:ext cx="1050892" cy="1050890"/>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1140619"/>
            <a:ext cx="6119336" cy="620078"/>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References and Resources</a:t>
            </a:r>
            <a:endParaRPr lang="en-US" sz="3900" dirty="0"/>
          </a:p>
        </p:txBody>
      </p:sp>
      <p:sp>
        <p:nvSpPr>
          <p:cNvPr id="3" name="Text 1"/>
          <p:cNvSpPr/>
          <p:nvPr/>
        </p:nvSpPr>
        <p:spPr>
          <a:xfrm>
            <a:off x="793790" y="2157532"/>
            <a:ext cx="13042821" cy="952619"/>
          </a:xfrm>
          <a:prstGeom prst="rect">
            <a:avLst/>
          </a:prstGeom>
          <a:noFill/>
          <a:ln/>
        </p:spPr>
        <p:txBody>
          <a:bodyPr wrap="square" lIns="0" tIns="0" rIns="0" bIns="0" rtlCol="0" anchor="t"/>
          <a:lstStyle/>
          <a:p>
            <a:pPr marL="342900" indent="-342900" algn="l">
              <a:lnSpc>
                <a:spcPts val="2500"/>
              </a:lnSpc>
              <a:buSzPct val="100000"/>
              <a:buChar char="•"/>
            </a:pPr>
            <a:r>
              <a:rPr lang="en-US" sz="1550" i="1" dirty="0">
                <a:solidFill>
                  <a:srgbClr val="403011"/>
                </a:solidFill>
                <a:latin typeface="Brygada 1918" pitchFamily="34" charset="0"/>
                <a:ea typeface="Brygada 1918" pitchFamily="34" charset="-122"/>
                <a:cs typeface="Brygada 1918" pitchFamily="34" charset="-120"/>
              </a:rPr>
              <a:t>Reference:</a:t>
            </a:r>
            <a:r>
              <a:rPr lang="en-US" sz="1550" dirty="0">
                <a:solidFill>
                  <a:srgbClr val="403011"/>
                </a:solidFill>
                <a:latin typeface="Brygada 1918" pitchFamily="34" charset="0"/>
                <a:ea typeface="Brygada 1918" pitchFamily="34" charset="-122"/>
                <a:cs typeface="Brygada 1918" pitchFamily="34" charset="-120"/>
              </a:rPr>
              <a:t> U.S. Cybersecurity and Infrastructure Security Agency. (2023). </a:t>
            </a:r>
            <a:r>
              <a:rPr lang="en-US" sz="1550" i="1" dirty="0">
                <a:solidFill>
                  <a:srgbClr val="403011"/>
                </a:solidFill>
                <a:latin typeface="Brygada 1918" pitchFamily="34" charset="0"/>
                <a:ea typeface="Brygada 1918" pitchFamily="34" charset="-122"/>
                <a:cs typeface="Brygada 1918" pitchFamily="34" charset="-120"/>
              </a:rPr>
              <a:t>Phishing Guidance: Stopping the Attack Cycle at Phase One</a:t>
            </a:r>
            <a:r>
              <a:rPr lang="en-US" sz="1550" dirty="0">
                <a:solidFill>
                  <a:srgbClr val="403011"/>
                </a:solidFill>
                <a:latin typeface="Brygada 1918" pitchFamily="34" charset="0"/>
                <a:ea typeface="Brygada 1918" pitchFamily="34" charset="-122"/>
                <a:cs typeface="Brygada 1918" pitchFamily="34" charset="-120"/>
              </a:rPr>
              <a:t>. Retrieved from </a:t>
            </a:r>
            <a:r>
              <a:rPr lang="en-US" sz="1550" u="sng" dirty="0">
                <a:solidFill>
                  <a:srgbClr val="626C3B"/>
                </a:solidFill>
                <a:latin typeface="Brygada 1918" pitchFamily="34" charset="0"/>
                <a:ea typeface="Brygada 1918" pitchFamily="34" charset="-122"/>
                <a:cs typeface="Brygada 1918" pitchFamily="34" charset="-120"/>
                <a:hlinkClick r:id="rId3">
                  <a:extLst>
                    <a:ext uri="{A12FA001-AC4F-418D-AE19-62706E023703}">
                      <ahyp:hlinkClr xmlns:ahyp="http://schemas.microsoft.com/office/drawing/2018/hyperlinkcolor" val="tx"/>
                    </a:ext>
                  </a:extLst>
                </a:hlinkClick>
              </a:rPr>
              <a:t>https://www.cisa.gov/sites/default/files/2023-10/Phishing%20Guidance%20-%20Stopping%20the%20Attack%20Cycle%20at%20Phase%20One_508c.pdf</a:t>
            </a:r>
            <a:endParaRPr lang="en-US" sz="1550" dirty="0"/>
          </a:p>
        </p:txBody>
      </p:sp>
      <p:sp>
        <p:nvSpPr>
          <p:cNvPr id="4" name="Text 2"/>
          <p:cNvSpPr/>
          <p:nvPr/>
        </p:nvSpPr>
        <p:spPr>
          <a:xfrm>
            <a:off x="793790" y="3179564"/>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NCSC.GOV.UK. (n.d.). </a:t>
            </a:r>
            <a:r>
              <a:rPr lang="en-US" sz="1550" i="1" dirty="0">
                <a:solidFill>
                  <a:srgbClr val="403011"/>
                </a:solidFill>
                <a:latin typeface="Brygada 1918" pitchFamily="34" charset="0"/>
                <a:ea typeface="Brygada 1918" pitchFamily="34" charset="-122"/>
                <a:cs typeface="Brygada 1918" pitchFamily="34" charset="-120"/>
              </a:rPr>
              <a:t>Phishing attacks: defending your organisation</a:t>
            </a:r>
            <a:r>
              <a:rPr lang="en-US" sz="1550" dirty="0">
                <a:solidFill>
                  <a:srgbClr val="403011"/>
                </a:solidFill>
                <a:latin typeface="Brygada 1918" pitchFamily="34" charset="0"/>
                <a:ea typeface="Brygada 1918" pitchFamily="34" charset="-122"/>
                <a:cs typeface="Brygada 1918" pitchFamily="34" charset="-120"/>
              </a:rPr>
              <a:t>. Retrieved from </a:t>
            </a:r>
            <a:r>
              <a:rPr lang="en-US" sz="1550" u="sng" dirty="0">
                <a:solidFill>
                  <a:srgbClr val="626C3B"/>
                </a:solidFill>
                <a:latin typeface="Brygada 1918" pitchFamily="34" charset="0"/>
                <a:ea typeface="Brygada 1918" pitchFamily="34" charset="-122"/>
                <a:cs typeface="Brygada 1918" pitchFamily="34" charset="-120"/>
                <a:hlinkClick r:id="rId4">
                  <a:extLst>
                    <a:ext uri="{A12FA001-AC4F-418D-AE19-62706E023703}">
                      <ahyp:hlinkClr xmlns:ahyp="http://schemas.microsoft.com/office/drawing/2018/hyperlinkcolor" val="tx"/>
                    </a:ext>
                  </a:extLst>
                </a:hlinkClick>
              </a:rPr>
              <a:t>https://www.ncsc.gov.uk/guidance/phishing</a:t>
            </a:r>
            <a:endParaRPr lang="en-US" sz="1550" dirty="0"/>
          </a:p>
        </p:txBody>
      </p:sp>
      <p:sp>
        <p:nvSpPr>
          <p:cNvPr id="5" name="Text 3"/>
          <p:cNvSpPr/>
          <p:nvPr/>
        </p:nvSpPr>
        <p:spPr>
          <a:xfrm>
            <a:off x="793790" y="3566517"/>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Defendify. (n.d.). </a:t>
            </a:r>
            <a:r>
              <a:rPr lang="en-US" sz="1550" i="1" dirty="0">
                <a:solidFill>
                  <a:srgbClr val="403011"/>
                </a:solidFill>
                <a:latin typeface="Brygada 1918" pitchFamily="34" charset="0"/>
                <a:ea typeface="Brygada 1918" pitchFamily="34" charset="-122"/>
                <a:cs typeface="Brygada 1918" pitchFamily="34" charset="-120"/>
              </a:rPr>
              <a:t>The Modern Phishing Awareness Training Guide for Employees</a:t>
            </a:r>
            <a:r>
              <a:rPr lang="en-US" sz="1550" dirty="0">
                <a:solidFill>
                  <a:srgbClr val="403011"/>
                </a:solidFill>
                <a:latin typeface="Brygada 1918" pitchFamily="34" charset="0"/>
                <a:ea typeface="Brygada 1918" pitchFamily="34" charset="-122"/>
                <a:cs typeface="Brygada 1918" pitchFamily="34" charset="-120"/>
              </a:rPr>
              <a:t>. Retrieved from </a:t>
            </a:r>
            <a:r>
              <a:rPr lang="en-US" sz="1550" u="sng" dirty="0">
                <a:solidFill>
                  <a:srgbClr val="626C3B"/>
                </a:solidFill>
                <a:latin typeface="Brygada 1918" pitchFamily="34" charset="0"/>
                <a:ea typeface="Brygada 1918" pitchFamily="34" charset="-122"/>
                <a:cs typeface="Brygada 1918" pitchFamily="34" charset="-120"/>
                <a:hlinkClick r:id="rId5">
                  <a:extLst>
                    <a:ext uri="{A12FA001-AC4F-418D-AE19-62706E023703}">
                      <ahyp:hlinkClr xmlns:ahyp="http://schemas.microsoft.com/office/drawing/2018/hyperlinkcolor" val="tx"/>
                    </a:ext>
                  </a:extLst>
                </a:hlinkClick>
              </a:rPr>
              <a:t>https://www.defendify.com/blog/phishing-awareness-training-for-employees/</a:t>
            </a:r>
            <a:endParaRPr lang="en-US" sz="1550" dirty="0"/>
          </a:p>
        </p:txBody>
      </p:sp>
      <p:sp>
        <p:nvSpPr>
          <p:cNvPr id="6" name="Text 4"/>
          <p:cNvSpPr/>
          <p:nvPr/>
        </p:nvSpPr>
        <p:spPr>
          <a:xfrm>
            <a:off x="793790" y="4271010"/>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Phishing.org. (n.d.). </a:t>
            </a:r>
            <a:r>
              <a:rPr lang="en-US" sz="1550" i="1" dirty="0">
                <a:solidFill>
                  <a:srgbClr val="403011"/>
                </a:solidFill>
                <a:latin typeface="Brygada 1918" pitchFamily="34" charset="0"/>
                <a:ea typeface="Brygada 1918" pitchFamily="34" charset="-122"/>
                <a:cs typeface="Brygada 1918" pitchFamily="34" charset="-120"/>
              </a:rPr>
              <a:t>Phishing Resources</a:t>
            </a:r>
            <a:r>
              <a:rPr lang="en-US" sz="1550" dirty="0">
                <a:solidFill>
                  <a:srgbClr val="403011"/>
                </a:solidFill>
                <a:latin typeface="Brygada 1918" pitchFamily="34" charset="0"/>
                <a:ea typeface="Brygada 1918" pitchFamily="34" charset="-122"/>
                <a:cs typeface="Brygada 1918" pitchFamily="34" charset="-120"/>
              </a:rPr>
              <a:t>. Retrieved from </a:t>
            </a:r>
            <a:r>
              <a:rPr lang="en-US" sz="1550" u="sng" dirty="0">
                <a:solidFill>
                  <a:srgbClr val="626C3B"/>
                </a:solidFill>
                <a:latin typeface="Brygada 1918" pitchFamily="34" charset="0"/>
                <a:ea typeface="Brygada 1918" pitchFamily="34" charset="-122"/>
                <a:cs typeface="Brygada 1918" pitchFamily="34" charset="-120"/>
                <a:hlinkClick r:id="rId6">
                  <a:extLst>
                    <a:ext uri="{A12FA001-AC4F-418D-AE19-62706E023703}">
                      <ahyp:hlinkClr xmlns:ahyp="http://schemas.microsoft.com/office/drawing/2018/hyperlinkcolor" val="tx"/>
                    </a:ext>
                  </a:extLst>
                </a:hlinkClick>
              </a:rPr>
              <a:t>https://www.phishing.org/phishing-resources</a:t>
            </a:r>
            <a:endParaRPr lang="en-US" sz="1550" dirty="0"/>
          </a:p>
        </p:txBody>
      </p:sp>
      <p:sp>
        <p:nvSpPr>
          <p:cNvPr id="7" name="Text 5"/>
          <p:cNvSpPr/>
          <p:nvPr/>
        </p:nvSpPr>
        <p:spPr>
          <a:xfrm>
            <a:off x="793790" y="4657963"/>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Secureframe. (2025). </a:t>
            </a:r>
            <a:r>
              <a:rPr lang="en-US" sz="1550" i="1" dirty="0">
                <a:solidFill>
                  <a:srgbClr val="403011"/>
                </a:solidFill>
                <a:latin typeface="Brygada 1918" pitchFamily="34" charset="0"/>
                <a:ea typeface="Brygada 1918" pitchFamily="34" charset="-122"/>
                <a:cs typeface="Brygada 1918" pitchFamily="34" charset="-120"/>
              </a:rPr>
              <a:t>60+ Phishing Attack Statistics: The Facts You Need To Know for 2026</a:t>
            </a:r>
            <a:r>
              <a:rPr lang="en-US" sz="1550" dirty="0">
                <a:solidFill>
                  <a:srgbClr val="403011"/>
                </a:solidFill>
                <a:latin typeface="Brygada 1918" pitchFamily="34" charset="0"/>
                <a:ea typeface="Brygada 1918" pitchFamily="34" charset="-122"/>
                <a:cs typeface="Brygada 1918" pitchFamily="34" charset="-120"/>
              </a:rPr>
              <a:t>. Retrieved from </a:t>
            </a:r>
            <a:r>
              <a:rPr lang="en-US" sz="1550" u="sng" dirty="0">
                <a:solidFill>
                  <a:srgbClr val="626C3B"/>
                </a:solidFill>
                <a:latin typeface="Brygada 1918" pitchFamily="34" charset="0"/>
                <a:ea typeface="Brygada 1918" pitchFamily="34" charset="-122"/>
                <a:cs typeface="Brygada 1918" pitchFamily="34" charset="-120"/>
                <a:hlinkClick r:id="rId7">
                  <a:extLst>
                    <a:ext uri="{A12FA001-AC4F-418D-AE19-62706E023703}">
                      <ahyp:hlinkClr xmlns:ahyp="http://schemas.microsoft.com/office/drawing/2018/hyperlinkcolor" val="tx"/>
                    </a:ext>
                  </a:extLst>
                </a:hlinkClick>
              </a:rPr>
              <a:t>https://secureframe.com/blog/phishing-attack-statistics</a:t>
            </a:r>
            <a:endParaRPr lang="en-US" sz="1550" dirty="0"/>
          </a:p>
        </p:txBody>
      </p:sp>
      <p:sp>
        <p:nvSpPr>
          <p:cNvPr id="8" name="Text 6"/>
          <p:cNvSpPr/>
          <p:nvPr/>
        </p:nvSpPr>
        <p:spPr>
          <a:xfrm>
            <a:off x="793790" y="5362456"/>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Keepnet Labs. (2025). </a:t>
            </a:r>
            <a:r>
              <a:rPr lang="en-US" sz="1550" i="1" dirty="0">
                <a:solidFill>
                  <a:srgbClr val="403011"/>
                </a:solidFill>
                <a:latin typeface="Brygada 1918" pitchFamily="34" charset="0"/>
                <a:ea typeface="Brygada 1918" pitchFamily="34" charset="-122"/>
                <a:cs typeface="Brygada 1918" pitchFamily="34" charset="-120"/>
              </a:rPr>
              <a:t>2025 Phishing Statistics: (Updated August 2025)</a:t>
            </a:r>
            <a:r>
              <a:rPr lang="en-US" sz="1550" dirty="0">
                <a:solidFill>
                  <a:srgbClr val="403011"/>
                </a:solidFill>
                <a:latin typeface="Brygada 1918" pitchFamily="34" charset="0"/>
                <a:ea typeface="Brygada 1918" pitchFamily="34" charset="-122"/>
                <a:cs typeface="Brygada 1918" pitchFamily="34" charset="-120"/>
              </a:rPr>
              <a:t>. Retrieved from </a:t>
            </a:r>
            <a:r>
              <a:rPr lang="en-US" sz="1550" u="sng" dirty="0">
                <a:solidFill>
                  <a:srgbClr val="626C3B"/>
                </a:solidFill>
                <a:latin typeface="Brygada 1918" pitchFamily="34" charset="0"/>
                <a:ea typeface="Brygada 1918" pitchFamily="34" charset="-122"/>
                <a:cs typeface="Brygada 1918" pitchFamily="34" charset="-120"/>
                <a:hlinkClick r:id="rId8">
                  <a:extLst>
                    <a:ext uri="{A12FA001-AC4F-418D-AE19-62706E023703}">
                      <ahyp:hlinkClr xmlns:ahyp="http://schemas.microsoft.com/office/drawing/2018/hyperlinkcolor" val="tx"/>
                    </a:ext>
                  </a:extLst>
                </a:hlinkClick>
              </a:rPr>
              <a:t>https://keepnetlabs.com/blog/top-phishing-statistics-and-trends-you-must-know</a:t>
            </a:r>
            <a:endParaRPr lang="en-US" sz="1550" dirty="0"/>
          </a:p>
        </p:txBody>
      </p:sp>
      <p:sp>
        <p:nvSpPr>
          <p:cNvPr id="9" name="Text 7"/>
          <p:cNvSpPr/>
          <p:nvPr/>
        </p:nvSpPr>
        <p:spPr>
          <a:xfrm>
            <a:off x="793790" y="6066949"/>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Hoxhunt. (2025). </a:t>
            </a:r>
            <a:r>
              <a:rPr lang="en-US" sz="1550" i="1" dirty="0">
                <a:solidFill>
                  <a:srgbClr val="403011"/>
                </a:solidFill>
                <a:latin typeface="Brygada 1918" pitchFamily="34" charset="0"/>
                <a:ea typeface="Brygada 1918" pitchFamily="34" charset="-122"/>
                <a:cs typeface="Brygada 1918" pitchFamily="34" charset="-120"/>
              </a:rPr>
              <a:t>Phishing Trends Report (Updated for 2025)</a:t>
            </a:r>
            <a:r>
              <a:rPr lang="en-US" sz="1550" dirty="0">
                <a:solidFill>
                  <a:srgbClr val="403011"/>
                </a:solidFill>
                <a:latin typeface="Brygada 1918" pitchFamily="34" charset="0"/>
                <a:ea typeface="Brygada 1918" pitchFamily="34" charset="-122"/>
                <a:cs typeface="Brygada 1918" pitchFamily="34" charset="-120"/>
              </a:rPr>
              <a:t>. Retrieved from </a:t>
            </a:r>
            <a:r>
              <a:rPr lang="en-US" sz="1550" u="sng" dirty="0">
                <a:solidFill>
                  <a:srgbClr val="626C3B"/>
                </a:solidFill>
                <a:latin typeface="Brygada 1918" pitchFamily="34" charset="0"/>
                <a:ea typeface="Brygada 1918" pitchFamily="34" charset="-122"/>
                <a:cs typeface="Brygada 1918" pitchFamily="34" charset="-120"/>
                <a:hlinkClick r:id="rId9">
                  <a:extLst>
                    <a:ext uri="{A12FA001-AC4F-418D-AE19-62706E023703}">
                      <ahyp:hlinkClr xmlns:ahyp="http://schemas.microsoft.com/office/drawing/2018/hyperlinkcolor" val="tx"/>
                    </a:ext>
                  </a:extLst>
                </a:hlinkClick>
              </a:rPr>
              <a:t>https://hoxhunt.com/guide/phishing-trends-report</a:t>
            </a:r>
            <a:endParaRPr lang="en-US" sz="1550" dirty="0"/>
          </a:p>
        </p:txBody>
      </p:sp>
      <p:sp>
        <p:nvSpPr>
          <p:cNvPr id="10" name="Text 8"/>
          <p:cNvSpPr/>
          <p:nvPr/>
        </p:nvSpPr>
        <p:spPr>
          <a:xfrm>
            <a:off x="793790" y="6453902"/>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IJRASET. (n.d.). </a:t>
            </a:r>
            <a:r>
              <a:rPr lang="en-US" sz="1550" i="1" dirty="0">
                <a:solidFill>
                  <a:srgbClr val="403011"/>
                </a:solidFill>
                <a:latin typeface="Brygada 1918" pitchFamily="34" charset="0"/>
                <a:ea typeface="Brygada 1918" pitchFamily="34" charset="-122"/>
                <a:cs typeface="Brygada 1918" pitchFamily="34" charset="-120"/>
              </a:rPr>
              <a:t>Understanding Human Vulnerabilities: A Study on Social Engineering Techniques in Cybersecurity</a:t>
            </a:r>
            <a:r>
              <a:rPr lang="en-US" sz="1550" dirty="0">
                <a:solidFill>
                  <a:srgbClr val="403011"/>
                </a:solidFill>
                <a:latin typeface="Brygada 1918" pitchFamily="34" charset="0"/>
                <a:ea typeface="Brygada 1918" pitchFamily="34" charset="-122"/>
                <a:cs typeface="Brygada 1918" pitchFamily="34" charset="-120"/>
              </a:rPr>
              <a:t>. Retrieved from </a:t>
            </a:r>
            <a:r>
              <a:rPr lang="en-US" sz="1550" u="sng" dirty="0">
                <a:solidFill>
                  <a:srgbClr val="626C3B"/>
                </a:solidFill>
                <a:latin typeface="Brygada 1918" pitchFamily="34" charset="0"/>
                <a:ea typeface="Brygada 1918" pitchFamily="34" charset="-122"/>
                <a:cs typeface="Brygada 1918" pitchFamily="34" charset="-120"/>
                <a:hlinkClick r:id="rId10">
                  <a:extLst>
                    <a:ext uri="{A12FA001-AC4F-418D-AE19-62706E023703}">
                      <ahyp:hlinkClr xmlns:ahyp="http://schemas.microsoft.com/office/drawing/2018/hyperlinkcolor" val="tx"/>
                    </a:ext>
                  </a:extLst>
                </a:hlinkClick>
              </a:rPr>
              <a:t>https://www.ijraset.com/research-paper/social-engineering-techniques-in-cybersecurity</a:t>
            </a:r>
            <a:endParaRPr lang="en-US" sz="1550" dirty="0"/>
          </a:p>
        </p:txBody>
      </p:sp>
      <p:sp>
        <p:nvSpPr>
          <p:cNvPr id="11" name="Rectangle 10">
            <a:extLst>
              <a:ext uri="{FF2B5EF4-FFF2-40B4-BE49-F238E27FC236}">
                <a16:creationId xmlns:a16="http://schemas.microsoft.com/office/drawing/2014/main" id="{59709182-79CA-49F0-AD8A-7771DEBC819E}"/>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29AFD-86AE-4E49-96D4-CD2C504F1A20}"/>
              </a:ext>
            </a:extLst>
          </p:cNvPr>
          <p:cNvPicPr>
            <a:picLocks noChangeAspect="1"/>
          </p:cNvPicPr>
          <p:nvPr/>
        </p:nvPicPr>
        <p:blipFill>
          <a:blip r:embed="rId11"/>
          <a:stretch>
            <a:fillRect/>
          </a:stretch>
        </p:blipFill>
        <p:spPr>
          <a:xfrm>
            <a:off x="13449372" y="7185623"/>
            <a:ext cx="1050892" cy="10508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67533"/>
            <a:ext cx="8051363" cy="620078"/>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4850"/>
              </a:lnSpc>
              <a:buNone/>
            </a:pPr>
            <a:r>
              <a:rPr lang="en-US" sz="3900" b="1" dirty="0">
                <a:solidFill>
                  <a:srgbClr val="403011"/>
                </a:solidFill>
                <a:latin typeface="Brygada 1918 Semi Bold" pitchFamily="34" charset="0"/>
                <a:ea typeface="Brygada 1918 Semi Bold" pitchFamily="34" charset="-122"/>
                <a:cs typeface="Brygada 1918 Semi Bold" pitchFamily="34" charset="-120"/>
              </a:rPr>
              <a:t>Why Phishing Awareness Matter's</a:t>
            </a:r>
            <a:endParaRPr lang="en-US" sz="3900" dirty="0"/>
          </a:p>
        </p:txBody>
      </p:sp>
      <p:sp>
        <p:nvSpPr>
          <p:cNvPr id="3" name="Text 1"/>
          <p:cNvSpPr/>
          <p:nvPr/>
        </p:nvSpPr>
        <p:spPr>
          <a:xfrm>
            <a:off x="793790" y="3184446"/>
            <a:ext cx="13042821" cy="635079"/>
          </a:xfrm>
          <a:prstGeom prst="rect">
            <a:avLst/>
          </a:prstGeom>
          <a:noFill/>
          <a:ln/>
        </p:spPr>
        <p:txBody>
          <a:bodyPr wrap="square" lIns="0" tIns="0" rIns="0" bIns="0" rtlCol="0" anchor="t"/>
          <a:lstStyle/>
          <a:p>
            <a:pPr marL="0" indent="0" algn="l">
              <a:lnSpc>
                <a:spcPts val="2500"/>
              </a:lnSpc>
              <a:buNone/>
            </a:pPr>
            <a:r>
              <a:rPr lang="en-US" sz="1550" b="1" dirty="0">
                <a:solidFill>
                  <a:srgbClr val="403011"/>
                </a:solidFill>
                <a:latin typeface="Brygada 1918" pitchFamily="34" charset="0"/>
                <a:ea typeface="Brygada 1918" pitchFamily="34" charset="-122"/>
                <a:cs typeface="Brygada 1918" pitchFamily="34" charset="-120"/>
              </a:rPr>
              <a:t>The Scale of the Problem:</a:t>
            </a:r>
            <a:r>
              <a:rPr lang="en-US" sz="1550" dirty="0">
                <a:solidFill>
                  <a:srgbClr val="403011"/>
                </a:solidFill>
                <a:latin typeface="Brygada 1918" pitchFamily="34" charset="0"/>
                <a:ea typeface="Brygada 1918" pitchFamily="34" charset="-122"/>
                <a:cs typeface="Brygada 1918" pitchFamily="34" charset="-120"/>
              </a:rPr>
              <a:t> Explain that phishing is the most common form of cyberattack. Over </a:t>
            </a:r>
            <a:r>
              <a:rPr lang="en-US" sz="1550" b="1" dirty="0">
                <a:solidFill>
                  <a:srgbClr val="F44444"/>
                </a:solidFill>
                <a:latin typeface="Brygada 1918" pitchFamily="34" charset="0"/>
                <a:ea typeface="Brygada 1918" pitchFamily="34" charset="-122"/>
                <a:cs typeface="Brygada 1918" pitchFamily="34" charset="-120"/>
              </a:rPr>
              <a:t>90%</a:t>
            </a:r>
            <a:r>
              <a:rPr lang="en-US" sz="1550" dirty="0">
                <a:solidFill>
                  <a:srgbClr val="403011"/>
                </a:solidFill>
                <a:latin typeface="Brygada 1918" pitchFamily="34" charset="0"/>
                <a:ea typeface="Brygada 1918" pitchFamily="34" charset="-122"/>
                <a:cs typeface="Brygada 1918" pitchFamily="34" charset="-120"/>
              </a:rPr>
              <a:t> of all cyberattacks begin with a phishing email. It's not a question of </a:t>
            </a:r>
            <a:r>
              <a:rPr lang="en-US" sz="1550" i="1" dirty="0">
                <a:solidFill>
                  <a:srgbClr val="403011"/>
                </a:solidFill>
                <a:latin typeface="Brygada 1918" pitchFamily="34" charset="0"/>
                <a:ea typeface="Brygada 1918" pitchFamily="34" charset="-122"/>
                <a:cs typeface="Brygada 1918" pitchFamily="34" charset="-120"/>
              </a:rPr>
              <a:t>if</a:t>
            </a:r>
            <a:r>
              <a:rPr lang="en-US" sz="1550" dirty="0">
                <a:solidFill>
                  <a:srgbClr val="403011"/>
                </a:solidFill>
                <a:latin typeface="Brygada 1918" pitchFamily="34" charset="0"/>
                <a:ea typeface="Brygada 1918" pitchFamily="34" charset="-122"/>
                <a:cs typeface="Brygada 1918" pitchFamily="34" charset="-120"/>
              </a:rPr>
              <a:t> we will be targeted, but </a:t>
            </a:r>
            <a:r>
              <a:rPr lang="en-US" sz="1550" b="1" i="1" dirty="0">
                <a:solidFill>
                  <a:srgbClr val="403011"/>
                </a:solidFill>
                <a:latin typeface="Brygada 1918" pitchFamily="34" charset="0"/>
                <a:ea typeface="Brygada 1918" pitchFamily="34" charset="-122"/>
                <a:cs typeface="Brygada 1918" pitchFamily="34" charset="-120"/>
              </a:rPr>
              <a:t>when</a:t>
            </a:r>
            <a:r>
              <a:rPr lang="en-US" sz="1550" dirty="0">
                <a:solidFill>
                  <a:srgbClr val="403011"/>
                </a:solidFill>
                <a:latin typeface="Brygada 1918" pitchFamily="34" charset="0"/>
                <a:ea typeface="Brygada 1918" pitchFamily="34" charset="-122"/>
                <a:cs typeface="Brygada 1918" pitchFamily="34" charset="-120"/>
              </a:rPr>
              <a:t>.</a:t>
            </a:r>
            <a:endParaRPr lang="en-US" sz="1550" dirty="0"/>
          </a:p>
        </p:txBody>
      </p:sp>
      <p:sp>
        <p:nvSpPr>
          <p:cNvPr id="4" name="Text 2"/>
          <p:cNvSpPr/>
          <p:nvPr/>
        </p:nvSpPr>
        <p:spPr>
          <a:xfrm>
            <a:off x="793790" y="4042767"/>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403011"/>
                </a:solidFill>
                <a:latin typeface="Brygada 1918" pitchFamily="34" charset="0"/>
                <a:ea typeface="Brygada 1918" pitchFamily="34" charset="-122"/>
                <a:cs typeface="Brygada 1918" pitchFamily="34" charset="-120"/>
              </a:rPr>
              <a:t>Real-World Consequences:</a:t>
            </a:r>
            <a:endParaRPr lang="en-US" sz="1550" dirty="0"/>
          </a:p>
        </p:txBody>
      </p:sp>
      <p:sp>
        <p:nvSpPr>
          <p:cNvPr id="5" name="Text 3"/>
          <p:cNvSpPr/>
          <p:nvPr/>
        </p:nvSpPr>
        <p:spPr>
          <a:xfrm>
            <a:off x="793790" y="4583549"/>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403011"/>
                </a:solidFill>
                <a:latin typeface="Brygada 1918" pitchFamily="34" charset="0"/>
                <a:ea typeface="Brygada 1918" pitchFamily="34" charset="-122"/>
                <a:cs typeface="Brygada 1918" pitchFamily="34" charset="-120"/>
              </a:rPr>
              <a:t>Financial Loss:</a:t>
            </a:r>
            <a:r>
              <a:rPr lang="en-US" sz="1550" dirty="0">
                <a:solidFill>
                  <a:srgbClr val="403011"/>
                </a:solidFill>
                <a:latin typeface="Brygada 1918" pitchFamily="34" charset="0"/>
                <a:ea typeface="Brygada 1918" pitchFamily="34" charset="-122"/>
                <a:cs typeface="Brygada 1918" pitchFamily="34" charset="-120"/>
              </a:rPr>
              <a:t> Direct theft of funds, fraudulent transactions, and costs associated with incident response.</a:t>
            </a:r>
            <a:endParaRPr lang="en-US" sz="1550" dirty="0"/>
          </a:p>
        </p:txBody>
      </p:sp>
      <p:sp>
        <p:nvSpPr>
          <p:cNvPr id="6" name="Text 4"/>
          <p:cNvSpPr/>
          <p:nvPr/>
        </p:nvSpPr>
        <p:spPr>
          <a:xfrm>
            <a:off x="793790" y="4970502"/>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403011"/>
                </a:solidFill>
                <a:latin typeface="Brygada 1918" pitchFamily="34" charset="0"/>
                <a:ea typeface="Brygada 1918" pitchFamily="34" charset="-122"/>
                <a:cs typeface="Brygada 1918" pitchFamily="34" charset="-120"/>
              </a:rPr>
              <a:t>Data Breaches:</a:t>
            </a:r>
            <a:r>
              <a:rPr lang="en-US" sz="1550" dirty="0">
                <a:solidFill>
                  <a:srgbClr val="403011"/>
                </a:solidFill>
                <a:latin typeface="Brygada 1918" pitchFamily="34" charset="0"/>
                <a:ea typeface="Brygada 1918" pitchFamily="34" charset="-122"/>
                <a:cs typeface="Brygada 1918" pitchFamily="34" charset="-120"/>
              </a:rPr>
              <a:t> Loss of sensitive company data (intellectual property, customer information, financial records) and personal data (PII).</a:t>
            </a:r>
            <a:endParaRPr lang="en-US" sz="1550" dirty="0"/>
          </a:p>
        </p:txBody>
      </p:sp>
      <p:sp>
        <p:nvSpPr>
          <p:cNvPr id="7" name="Text 5"/>
          <p:cNvSpPr/>
          <p:nvPr/>
        </p:nvSpPr>
        <p:spPr>
          <a:xfrm>
            <a:off x="793790" y="5357455"/>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403011"/>
                </a:solidFill>
                <a:latin typeface="Brygada 1918" pitchFamily="34" charset="0"/>
                <a:ea typeface="Brygada 1918" pitchFamily="34" charset="-122"/>
                <a:cs typeface="Brygada 1918" pitchFamily="34" charset="-120"/>
              </a:rPr>
              <a:t>Reputational Damage:</a:t>
            </a:r>
            <a:r>
              <a:rPr lang="en-US" sz="1550" dirty="0">
                <a:solidFill>
                  <a:srgbClr val="403011"/>
                </a:solidFill>
                <a:latin typeface="Brygada 1918" pitchFamily="34" charset="0"/>
                <a:ea typeface="Brygada 1918" pitchFamily="34" charset="-122"/>
                <a:cs typeface="Brygada 1918" pitchFamily="34" charset="-120"/>
              </a:rPr>
              <a:t> Loss of customer and partner trust, which can be difficult to recover from.</a:t>
            </a:r>
            <a:endParaRPr lang="en-US" sz="1550" dirty="0"/>
          </a:p>
        </p:txBody>
      </p:sp>
      <p:sp>
        <p:nvSpPr>
          <p:cNvPr id="8" name="Text 6"/>
          <p:cNvSpPr/>
          <p:nvPr/>
        </p:nvSpPr>
        <p:spPr>
          <a:xfrm>
            <a:off x="793790" y="5744408"/>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403011"/>
                </a:solidFill>
                <a:latin typeface="Brygada 1918" pitchFamily="34" charset="0"/>
                <a:ea typeface="Brygada 1918" pitchFamily="34" charset="-122"/>
                <a:cs typeface="Brygada 1918" pitchFamily="34" charset="-120"/>
              </a:rPr>
              <a:t>Operational Disruption:</a:t>
            </a:r>
            <a:r>
              <a:rPr lang="en-US" sz="1550" dirty="0">
                <a:solidFill>
                  <a:srgbClr val="403011"/>
                </a:solidFill>
                <a:latin typeface="Brygada 1918" pitchFamily="34" charset="0"/>
                <a:ea typeface="Brygada 1918" pitchFamily="34" charset="-122"/>
                <a:cs typeface="Brygada 1918" pitchFamily="34" charset="-120"/>
              </a:rPr>
              <a:t> Business operations can be shut down or severely hampered during and after an attack.</a:t>
            </a:r>
            <a:endParaRPr lang="en-US" sz="1550" dirty="0"/>
          </a:p>
        </p:txBody>
      </p:sp>
      <p:sp>
        <p:nvSpPr>
          <p:cNvPr id="9" name="Rectangle 8">
            <a:extLst>
              <a:ext uri="{FF2B5EF4-FFF2-40B4-BE49-F238E27FC236}">
                <a16:creationId xmlns:a16="http://schemas.microsoft.com/office/drawing/2014/main" id="{120E0357-11B7-402C-9AB1-F2456DEAF09B}"/>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C230E61-8C96-4242-BCDA-A25CE6C550A3}"/>
              </a:ext>
            </a:extLst>
          </p:cNvPr>
          <p:cNvPicPr>
            <a:picLocks noChangeAspect="1"/>
          </p:cNvPicPr>
          <p:nvPr/>
        </p:nvPicPr>
        <p:blipFill>
          <a:blip r:embed="rId3"/>
          <a:stretch>
            <a:fillRect/>
          </a:stretch>
        </p:blipFill>
        <p:spPr>
          <a:xfrm>
            <a:off x="13449372" y="7185623"/>
            <a:ext cx="1050892" cy="10508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949440" y="0"/>
            <a:ext cx="7680960" cy="8229600"/>
          </a:xfrm>
          <a:prstGeom prst="rect">
            <a:avLst/>
          </a:prstGeom>
        </p:spPr>
      </p:pic>
      <p:sp>
        <p:nvSpPr>
          <p:cNvPr id="3" name="Text 0"/>
          <p:cNvSpPr/>
          <p:nvPr/>
        </p:nvSpPr>
        <p:spPr>
          <a:xfrm>
            <a:off x="793790" y="2607945"/>
            <a:ext cx="5727621" cy="855821"/>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6700"/>
              </a:lnSpc>
              <a:buNone/>
            </a:pPr>
            <a:r>
              <a:rPr lang="en-US" sz="5350" dirty="0">
                <a:solidFill>
                  <a:srgbClr val="403011"/>
                </a:solidFill>
                <a:latin typeface="Brygada 1918 Semi Bold" pitchFamily="34" charset="0"/>
                <a:ea typeface="Brygada 1918 Semi Bold" pitchFamily="34" charset="-122"/>
                <a:cs typeface="Brygada 1918 Semi Bold" pitchFamily="34" charset="-120"/>
              </a:rPr>
              <a:t>CHAPTER 1 </a:t>
            </a:r>
            <a:endParaRPr lang="en-US" sz="5350" dirty="0"/>
          </a:p>
        </p:txBody>
      </p:sp>
      <p:sp>
        <p:nvSpPr>
          <p:cNvPr id="4" name="Text 1"/>
          <p:cNvSpPr/>
          <p:nvPr/>
        </p:nvSpPr>
        <p:spPr>
          <a:xfrm>
            <a:off x="793790" y="3761423"/>
            <a:ext cx="5727621" cy="1860233"/>
          </a:xfrm>
          <a:prstGeom prst="rect">
            <a:avLst/>
          </a:prstGeom>
          <a:noFill/>
          <a:ln/>
          <a:effectLst>
            <a:outerShdw blurRad="50800" dist="38100" dir="2700000" algn="tl" rotWithShape="0">
              <a:prstClr val="black">
                <a:alpha val="40000"/>
              </a:prstClr>
            </a:outerShdw>
          </a:effectLst>
        </p:spPr>
        <p:txBody>
          <a:bodyPr wrap="square" lIns="0" tIns="0" rIns="0" bIns="0" rtlCol="0" anchor="t"/>
          <a:lstStyle/>
          <a:p>
            <a:pPr marL="0" indent="0" algn="l">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THE THREAT / Understanding of Phishing</a:t>
            </a:r>
            <a:endParaRPr lang="en-US" sz="3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48797"/>
            <a:ext cx="6847284" cy="855821"/>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6700"/>
              </a:lnSpc>
              <a:buNone/>
            </a:pPr>
            <a:r>
              <a:rPr lang="en-US" sz="5350" dirty="0">
                <a:solidFill>
                  <a:srgbClr val="403011"/>
                </a:solidFill>
                <a:latin typeface="Brygada 1918 Semi Bold" pitchFamily="34" charset="0"/>
                <a:ea typeface="Brygada 1918 Semi Bold" pitchFamily="34" charset="-122"/>
                <a:cs typeface="Brygada 1918 Semi Bold" pitchFamily="34" charset="-120"/>
              </a:rPr>
              <a:t>What is Phishing?</a:t>
            </a:r>
            <a:endParaRPr lang="en-US" sz="5350" dirty="0"/>
          </a:p>
        </p:txBody>
      </p:sp>
      <p:sp>
        <p:nvSpPr>
          <p:cNvPr id="3" name="Text 1"/>
          <p:cNvSpPr/>
          <p:nvPr/>
        </p:nvSpPr>
        <p:spPr>
          <a:xfrm>
            <a:off x="793790" y="210145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3011"/>
                </a:solidFill>
                <a:latin typeface="Brygada 1918" pitchFamily="34" charset="0"/>
                <a:ea typeface="Brygada 1918" pitchFamily="34" charset="-122"/>
                <a:cs typeface="Brygada 1918" pitchFamily="34" charset="-120"/>
              </a:rPr>
              <a:t>Phishing is a type of social engineering attack often used to steal user data, including</a:t>
            </a:r>
            <a:r>
              <a:rPr lang="en-US" sz="1550" b="1" dirty="0">
                <a:solidFill>
                  <a:srgbClr val="403011"/>
                </a:solidFill>
                <a:latin typeface="Brygada 1918" pitchFamily="34" charset="0"/>
                <a:ea typeface="Brygada 1918" pitchFamily="34" charset="-122"/>
                <a:cs typeface="Brygada 1918" pitchFamily="34" charset="-120"/>
              </a:rPr>
              <a:t> login credentials</a:t>
            </a:r>
            <a:r>
              <a:rPr lang="en-US" sz="1550" dirty="0">
                <a:solidFill>
                  <a:srgbClr val="403011"/>
                </a:solidFill>
                <a:latin typeface="Brygada 1918" pitchFamily="34" charset="0"/>
                <a:ea typeface="Brygada 1918" pitchFamily="34" charset="-122"/>
                <a:cs typeface="Brygada 1918" pitchFamily="34" charset="-120"/>
              </a:rPr>
              <a:t> and </a:t>
            </a:r>
            <a:r>
              <a:rPr lang="en-US" sz="1550" b="1" dirty="0">
                <a:solidFill>
                  <a:srgbClr val="403011"/>
                </a:solidFill>
                <a:latin typeface="Brygada 1918" pitchFamily="34" charset="0"/>
                <a:ea typeface="Brygada 1918" pitchFamily="34" charset="-122"/>
                <a:cs typeface="Brygada 1918" pitchFamily="34" charset="-120"/>
              </a:rPr>
              <a:t>credit card numbers</a:t>
            </a:r>
            <a:r>
              <a:rPr lang="en-US" sz="1550" dirty="0">
                <a:solidFill>
                  <a:srgbClr val="403011"/>
                </a:solidFill>
                <a:latin typeface="Brygada 1918" pitchFamily="34" charset="0"/>
                <a:ea typeface="Brygada 1918" pitchFamily="34" charset="-122"/>
                <a:cs typeface="Brygada 1918" pitchFamily="34" charset="-120"/>
              </a:rPr>
              <a:t>. It occurs when an attacker, masquerading as a trusted entity, dupes a victim into opening an email, instant message, or text message.</a:t>
            </a:r>
            <a:endParaRPr lang="en-US" sz="1550" dirty="0"/>
          </a:p>
        </p:txBody>
      </p:sp>
      <p:sp>
        <p:nvSpPr>
          <p:cNvPr id="4" name="Shape 2"/>
          <p:cNvSpPr/>
          <p:nvPr/>
        </p:nvSpPr>
        <p:spPr>
          <a:xfrm>
            <a:off x="793790" y="2959775"/>
            <a:ext cx="6422231" cy="2111335"/>
          </a:xfrm>
          <a:prstGeom prst="roundRect">
            <a:avLst>
              <a:gd name="adj" fmla="val 22561"/>
            </a:avLst>
          </a:prstGeom>
          <a:solidFill>
            <a:srgbClr val="626C3B"/>
          </a:solidFill>
          <a:ln w="7620">
            <a:solidFill>
              <a:srgbClr val="7B8554"/>
            </a:solidFill>
            <a:prstDash val="solid"/>
          </a:ln>
        </p:spPr>
      </p:sp>
      <p:sp>
        <p:nvSpPr>
          <p:cNvPr id="5" name="Text 3"/>
          <p:cNvSpPr/>
          <p:nvPr/>
        </p:nvSpPr>
        <p:spPr>
          <a:xfrm>
            <a:off x="999768" y="3165753"/>
            <a:ext cx="3119437"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Deceptive Communication</a:t>
            </a:r>
            <a:endParaRPr lang="en-US" sz="1950" dirty="0"/>
          </a:p>
        </p:txBody>
      </p:sp>
      <p:sp>
        <p:nvSpPr>
          <p:cNvPr id="6" name="Text 4"/>
          <p:cNvSpPr/>
          <p:nvPr/>
        </p:nvSpPr>
        <p:spPr>
          <a:xfrm>
            <a:off x="999768" y="3594973"/>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Brygada 1918" pitchFamily="34" charset="0"/>
                <a:ea typeface="Brygada 1918" pitchFamily="34" charset="-122"/>
                <a:cs typeface="Brygada 1918" pitchFamily="34" charset="-120"/>
              </a:rPr>
              <a:t>Cybercriminals use deceptive emails, texts, or websites to trick individuals into revealing sensitive information like passwords, financial data, or proprietary company secrets.</a:t>
            </a:r>
            <a:endParaRPr lang="en-US" sz="1550" dirty="0"/>
          </a:p>
        </p:txBody>
      </p:sp>
      <p:sp>
        <p:nvSpPr>
          <p:cNvPr id="7" name="Shape 5"/>
          <p:cNvSpPr/>
          <p:nvPr/>
        </p:nvSpPr>
        <p:spPr>
          <a:xfrm>
            <a:off x="7414379" y="2959775"/>
            <a:ext cx="6422231" cy="2111335"/>
          </a:xfrm>
          <a:prstGeom prst="roundRect">
            <a:avLst>
              <a:gd name="adj" fmla="val 22561"/>
            </a:avLst>
          </a:prstGeom>
          <a:solidFill>
            <a:srgbClr val="83792E"/>
          </a:solidFill>
          <a:ln w="7620">
            <a:solidFill>
              <a:srgbClr val="9C9247"/>
            </a:solidFill>
            <a:prstDash val="solid"/>
          </a:ln>
        </p:spPr>
      </p:sp>
      <p:sp>
        <p:nvSpPr>
          <p:cNvPr id="8" name="Text 6"/>
          <p:cNvSpPr/>
          <p:nvPr/>
        </p:nvSpPr>
        <p:spPr>
          <a:xfrm>
            <a:off x="7620357" y="31657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Top Cybercrime</a:t>
            </a:r>
            <a:endParaRPr lang="en-US" sz="1950" dirty="0"/>
          </a:p>
        </p:txBody>
      </p:sp>
      <p:sp>
        <p:nvSpPr>
          <p:cNvPr id="9" name="Text 7"/>
          <p:cNvSpPr/>
          <p:nvPr/>
        </p:nvSpPr>
        <p:spPr>
          <a:xfrm>
            <a:off x="7620357" y="3594973"/>
            <a:ext cx="6010275"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Brygada 1918" pitchFamily="34" charset="0"/>
                <a:ea typeface="Brygada 1918" pitchFamily="34" charset="-122"/>
                <a:cs typeface="Brygada 1918" pitchFamily="34" charset="-120"/>
              </a:rPr>
              <a:t>Phishing remains the single most </a:t>
            </a:r>
            <a:r>
              <a:rPr lang="en-US" sz="1550" b="1" dirty="0">
                <a:solidFill>
                  <a:srgbClr val="FFFFFF"/>
                </a:solidFill>
                <a:latin typeface="Brygada 1918" pitchFamily="34" charset="0"/>
                <a:ea typeface="Brygada 1918" pitchFamily="34" charset="-122"/>
                <a:cs typeface="Brygada 1918" pitchFamily="34" charset="-120"/>
              </a:rPr>
              <a:t>common type of cyber attack</a:t>
            </a:r>
            <a:r>
              <a:rPr lang="en-US" sz="1550" dirty="0">
                <a:solidFill>
                  <a:srgbClr val="FFFFFF"/>
                </a:solidFill>
                <a:latin typeface="Brygada 1918" pitchFamily="34" charset="0"/>
                <a:ea typeface="Brygada 1918" pitchFamily="34" charset="-122"/>
                <a:cs typeface="Brygada 1918" pitchFamily="34" charset="-120"/>
              </a:rPr>
              <a:t>. In </a:t>
            </a:r>
            <a:r>
              <a:rPr lang="en-US" sz="1550" b="1" dirty="0">
                <a:solidFill>
                  <a:srgbClr val="FFFFFF"/>
                </a:solidFill>
                <a:latin typeface="Brygada 1918" pitchFamily="34" charset="0"/>
                <a:ea typeface="Brygada 1918" pitchFamily="34" charset="-122"/>
                <a:cs typeface="Brygada 1918" pitchFamily="34" charset="-120"/>
              </a:rPr>
              <a:t>2024</a:t>
            </a:r>
            <a:r>
              <a:rPr lang="en-US" sz="1550" dirty="0">
                <a:solidFill>
                  <a:srgbClr val="FFFFFF"/>
                </a:solidFill>
                <a:latin typeface="Brygada 1918" pitchFamily="34" charset="0"/>
                <a:ea typeface="Brygada 1918" pitchFamily="34" charset="-122"/>
                <a:cs typeface="Brygada 1918" pitchFamily="34" charset="-120"/>
              </a:rPr>
              <a:t>, it accounted for the largest percentage of complaints reported to the </a:t>
            </a:r>
            <a:r>
              <a:rPr lang="en-US" sz="1550" b="1" dirty="0">
                <a:solidFill>
                  <a:srgbClr val="FFFFFF"/>
                </a:solidFill>
                <a:latin typeface="Brygada 1918" pitchFamily="34" charset="0"/>
                <a:ea typeface="Brygada 1918" pitchFamily="34" charset="-122"/>
                <a:cs typeface="Brygada 1918" pitchFamily="34" charset="-120"/>
              </a:rPr>
              <a:t>FBI's Internet</a:t>
            </a:r>
            <a:r>
              <a:rPr lang="en-US" sz="1550" dirty="0">
                <a:solidFill>
                  <a:srgbClr val="FFFFFF"/>
                </a:solidFill>
                <a:latin typeface="Brygada 1918" pitchFamily="34" charset="0"/>
                <a:ea typeface="Brygada 1918" pitchFamily="34" charset="-122"/>
                <a:cs typeface="Brygada 1918" pitchFamily="34" charset="-120"/>
              </a:rPr>
              <a:t> </a:t>
            </a:r>
            <a:r>
              <a:rPr lang="en-US" sz="1550" b="1" dirty="0">
                <a:solidFill>
                  <a:srgbClr val="FFFFFF"/>
                </a:solidFill>
                <a:latin typeface="Brygada 1918" pitchFamily="34" charset="0"/>
                <a:ea typeface="Brygada 1918" pitchFamily="34" charset="-122"/>
                <a:cs typeface="Brygada 1918" pitchFamily="34" charset="-120"/>
              </a:rPr>
              <a:t>Crime Complaint Center (IC3)</a:t>
            </a:r>
            <a:r>
              <a:rPr lang="en-US" sz="1550" dirty="0">
                <a:solidFill>
                  <a:srgbClr val="FFFFFF"/>
                </a:solidFill>
                <a:latin typeface="Brygada 1918" pitchFamily="34" charset="0"/>
                <a:ea typeface="Brygada 1918" pitchFamily="34" charset="-122"/>
                <a:cs typeface="Brygada 1918" pitchFamily="34" charset="-120"/>
              </a:rPr>
              <a:t>, highlighting its pervasive and dangerous nature.</a:t>
            </a:r>
            <a:endParaRPr lang="en-US" sz="1550" dirty="0"/>
          </a:p>
        </p:txBody>
      </p:sp>
      <p:sp>
        <p:nvSpPr>
          <p:cNvPr id="10" name="Shape 8"/>
          <p:cNvSpPr/>
          <p:nvPr/>
        </p:nvSpPr>
        <p:spPr>
          <a:xfrm>
            <a:off x="793790" y="5269468"/>
            <a:ext cx="6422231" cy="2111335"/>
          </a:xfrm>
          <a:prstGeom prst="roundRect">
            <a:avLst>
              <a:gd name="adj" fmla="val 22561"/>
            </a:avLst>
          </a:prstGeom>
          <a:solidFill>
            <a:srgbClr val="E8AF3B"/>
          </a:solidFill>
          <a:ln w="7620">
            <a:solidFill>
              <a:srgbClr val="CE9521"/>
            </a:solidFill>
            <a:prstDash val="solid"/>
          </a:ln>
        </p:spPr>
      </p:sp>
      <p:sp>
        <p:nvSpPr>
          <p:cNvPr id="11" name="Text 9"/>
          <p:cNvSpPr/>
          <p:nvPr/>
        </p:nvSpPr>
        <p:spPr>
          <a:xfrm>
            <a:off x="999768" y="5475446"/>
            <a:ext cx="2630448"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Brygada 1918 Semi Bold" pitchFamily="34" charset="0"/>
                <a:ea typeface="Brygada 1918 Semi Bold" pitchFamily="34" charset="-122"/>
                <a:cs typeface="Brygada 1918 Semi Bold" pitchFamily="34" charset="-120"/>
              </a:rPr>
              <a:t>Impersonation Tactics</a:t>
            </a:r>
            <a:endParaRPr lang="en-US" sz="1950" dirty="0"/>
          </a:p>
        </p:txBody>
      </p:sp>
      <p:sp>
        <p:nvSpPr>
          <p:cNvPr id="12" name="Text 10"/>
          <p:cNvSpPr/>
          <p:nvPr/>
        </p:nvSpPr>
        <p:spPr>
          <a:xfrm>
            <a:off x="999768" y="5904667"/>
            <a:ext cx="6010275"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Brygada 1918" pitchFamily="34" charset="0"/>
                <a:ea typeface="Brygada 1918" pitchFamily="34" charset="-122"/>
                <a:cs typeface="Brygada 1918" pitchFamily="34" charset="-120"/>
              </a:rPr>
              <a:t>Attacks frequently rely on impersonating trusted organizations (like banks, tech companies, or government agencies) or internal colleagues/executives to lower the victim's guard and appear legitimate.</a:t>
            </a:r>
            <a:endParaRPr lang="en-US" sz="1550" dirty="0"/>
          </a:p>
        </p:txBody>
      </p:sp>
      <p:sp>
        <p:nvSpPr>
          <p:cNvPr id="13" name="Shape 11"/>
          <p:cNvSpPr/>
          <p:nvPr/>
        </p:nvSpPr>
        <p:spPr>
          <a:xfrm>
            <a:off x="7414379" y="5257893"/>
            <a:ext cx="6422231" cy="2111335"/>
          </a:xfrm>
          <a:prstGeom prst="roundRect">
            <a:avLst>
              <a:gd name="adj" fmla="val 22561"/>
            </a:avLst>
          </a:prstGeom>
          <a:solidFill>
            <a:srgbClr val="CC914D"/>
          </a:solidFill>
          <a:ln w="7620">
            <a:solidFill>
              <a:srgbClr val="B27733"/>
            </a:solidFill>
            <a:prstDash val="solid"/>
          </a:ln>
        </p:spPr>
      </p:sp>
      <p:sp>
        <p:nvSpPr>
          <p:cNvPr id="14" name="Text 12"/>
          <p:cNvSpPr/>
          <p:nvPr/>
        </p:nvSpPr>
        <p:spPr>
          <a:xfrm>
            <a:off x="7620357" y="5475446"/>
            <a:ext cx="6010275" cy="620316"/>
          </a:xfrm>
          <a:prstGeom prst="rect">
            <a:avLst/>
          </a:prstGeom>
          <a:noFill/>
          <a:ln/>
        </p:spPr>
        <p:txBody>
          <a:bodyPr wrap="square" lIns="0" tIns="0" rIns="0" bIns="0" rtlCol="0" anchor="t"/>
          <a:lstStyle/>
          <a:p>
            <a:pPr marL="0" indent="0" algn="l">
              <a:lnSpc>
                <a:spcPts val="2400"/>
              </a:lnSpc>
              <a:buNone/>
            </a:pPr>
            <a:r>
              <a:rPr lang="en-US" sz="1950" dirty="0">
                <a:solidFill>
                  <a:srgbClr val="000000"/>
                </a:solidFill>
                <a:latin typeface="Brygada 1918 Semi Bold" pitchFamily="34" charset="0"/>
                <a:ea typeface="Brygada 1918 Semi Bold" pitchFamily="34" charset="-122"/>
                <a:cs typeface="Brygada 1918 Semi Bold" pitchFamily="34" charset="-120"/>
              </a:rPr>
              <a:t>Exploiting Human Vulnerability: </a:t>
            </a:r>
            <a:r>
              <a:rPr lang="en-US" sz="1950" b="1" dirty="0">
                <a:solidFill>
                  <a:srgbClr val="000000"/>
                </a:solidFill>
                <a:latin typeface="Brygada 1918 Semi Bold" pitchFamily="34" charset="0"/>
                <a:ea typeface="Brygada 1918 Semi Bold" pitchFamily="34" charset="-122"/>
                <a:cs typeface="Brygada 1918 Semi Bold" pitchFamily="34" charset="-120"/>
              </a:rPr>
              <a:t>The Psychological Dimension</a:t>
            </a:r>
            <a:endParaRPr lang="en-US" sz="1950" dirty="0"/>
          </a:p>
        </p:txBody>
      </p:sp>
      <p:sp>
        <p:nvSpPr>
          <p:cNvPr id="15" name="Text 13"/>
          <p:cNvSpPr/>
          <p:nvPr/>
        </p:nvSpPr>
        <p:spPr>
          <a:xfrm>
            <a:off x="7620357" y="6214824"/>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Brygada 1918" pitchFamily="34" charset="0"/>
                <a:ea typeface="Brygada 1918" pitchFamily="34" charset="-122"/>
                <a:cs typeface="Brygada 1918" pitchFamily="34" charset="-120"/>
              </a:rPr>
              <a:t>Research has identified three dominant psychological traits exploited in phishing attacks: </a:t>
            </a:r>
            <a:r>
              <a:rPr lang="en-US" sz="1550" b="1" dirty="0">
                <a:solidFill>
                  <a:srgbClr val="000000"/>
                </a:solidFill>
                <a:latin typeface="Brygada 1918" pitchFamily="34" charset="0"/>
                <a:ea typeface="Brygada 1918" pitchFamily="34" charset="-122"/>
                <a:cs typeface="Brygada 1918" pitchFamily="34" charset="-120"/>
              </a:rPr>
              <a:t>a sense of urgency, fear through threatening, and enticement with desire</a:t>
            </a:r>
            <a:r>
              <a:rPr lang="en-US" sz="1550" dirty="0">
                <a:solidFill>
                  <a:srgbClr val="000000"/>
                </a:solidFill>
                <a:latin typeface="Brygada 1918" pitchFamily="34" charset="0"/>
                <a:ea typeface="Brygada 1918" pitchFamily="34" charset="-122"/>
                <a:cs typeface="Brygada 1918" pitchFamily="34" charset="-120"/>
              </a:rPr>
              <a:t>. </a:t>
            </a:r>
            <a:endParaRPr lang="en-US" sz="1550" dirty="0"/>
          </a:p>
        </p:txBody>
      </p:sp>
      <p:sp>
        <p:nvSpPr>
          <p:cNvPr id="16" name="Rectangle 15">
            <a:extLst>
              <a:ext uri="{FF2B5EF4-FFF2-40B4-BE49-F238E27FC236}">
                <a16:creationId xmlns:a16="http://schemas.microsoft.com/office/drawing/2014/main" id="{92A6879F-0239-4ECE-991B-807650124E4B}"/>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FB661E3A-C85C-431F-9B85-73F86736FCF8}"/>
              </a:ext>
            </a:extLst>
          </p:cNvPr>
          <p:cNvPicPr>
            <a:picLocks noChangeAspect="1"/>
          </p:cNvPicPr>
          <p:nvPr/>
        </p:nvPicPr>
        <p:blipFill>
          <a:blip r:embed="rId3"/>
          <a:stretch>
            <a:fillRect/>
          </a:stretch>
        </p:blipFill>
        <p:spPr>
          <a:xfrm>
            <a:off x="13449372" y="7185623"/>
            <a:ext cx="1050892" cy="10508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83437"/>
            <a:ext cx="4961811" cy="620078"/>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4850"/>
              </a:lnSpc>
              <a:buNone/>
            </a:pPr>
            <a:r>
              <a:rPr lang="en-US" sz="3900" b="1" dirty="0">
                <a:solidFill>
                  <a:srgbClr val="403011"/>
                </a:solidFill>
                <a:latin typeface="Brygada 1918 Semi Bold" pitchFamily="34" charset="0"/>
                <a:ea typeface="Brygada 1918 Semi Bold" pitchFamily="34" charset="-122"/>
                <a:cs typeface="Brygada 1918 Semi Bold" pitchFamily="34" charset="-120"/>
              </a:rPr>
              <a:t>How Phishing Works</a:t>
            </a:r>
            <a:endParaRPr lang="en-US" sz="3900" dirty="0"/>
          </a:p>
        </p:txBody>
      </p:sp>
      <p:sp>
        <p:nvSpPr>
          <p:cNvPr id="3" name="Text 1"/>
          <p:cNvSpPr/>
          <p:nvPr/>
        </p:nvSpPr>
        <p:spPr>
          <a:xfrm>
            <a:off x="793790" y="2482810"/>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403011"/>
                </a:solidFill>
                <a:latin typeface="Brygada 1918 Semi Bold" pitchFamily="34" charset="0"/>
                <a:ea typeface="Brygada 1918 Semi Bold" pitchFamily="34" charset="-122"/>
                <a:cs typeface="Brygada 1918 Semi Bold" pitchFamily="34" charset="-120"/>
              </a:rPr>
              <a:t> The Attack Lifecycle</a:t>
            </a:r>
            <a:endParaRPr lang="en-US" sz="3100" dirty="0"/>
          </a:p>
        </p:txBody>
      </p:sp>
      <p:sp>
        <p:nvSpPr>
          <p:cNvPr id="4" name="Shape 2"/>
          <p:cNvSpPr/>
          <p:nvPr/>
        </p:nvSpPr>
        <p:spPr>
          <a:xfrm>
            <a:off x="1017032" y="3276600"/>
            <a:ext cx="22860" cy="3169444"/>
          </a:xfrm>
          <a:prstGeom prst="roundRect">
            <a:avLst>
              <a:gd name="adj" fmla="val 1302324"/>
            </a:avLst>
          </a:prstGeom>
          <a:solidFill>
            <a:srgbClr val="000000">
              <a:alpha val="8000"/>
            </a:srgbClr>
          </a:solidFill>
          <a:ln/>
        </p:spPr>
      </p:sp>
      <p:sp>
        <p:nvSpPr>
          <p:cNvPr id="5" name="Shape 3"/>
          <p:cNvSpPr/>
          <p:nvPr/>
        </p:nvSpPr>
        <p:spPr>
          <a:xfrm>
            <a:off x="1217414" y="3488412"/>
            <a:ext cx="595313" cy="22860"/>
          </a:xfrm>
          <a:prstGeom prst="roundRect">
            <a:avLst>
              <a:gd name="adj" fmla="val 1302324"/>
            </a:avLst>
          </a:prstGeom>
          <a:solidFill>
            <a:srgbClr val="7B8554"/>
          </a:solidFill>
          <a:ln/>
        </p:spPr>
      </p:sp>
      <p:sp>
        <p:nvSpPr>
          <p:cNvPr id="6" name="Shape 4"/>
          <p:cNvSpPr/>
          <p:nvPr/>
        </p:nvSpPr>
        <p:spPr>
          <a:xfrm>
            <a:off x="793790" y="3276600"/>
            <a:ext cx="446484" cy="446484"/>
          </a:xfrm>
          <a:prstGeom prst="roundRect">
            <a:avLst>
              <a:gd name="adj" fmla="val 66679"/>
            </a:avLst>
          </a:prstGeom>
          <a:solidFill>
            <a:srgbClr val="626C3B"/>
          </a:solidFill>
          <a:ln w="7620">
            <a:solidFill>
              <a:srgbClr val="7B8554"/>
            </a:solidFill>
            <a:prstDash val="solid"/>
          </a:ln>
        </p:spPr>
      </p:sp>
      <p:sp>
        <p:nvSpPr>
          <p:cNvPr id="7" name="Text 5"/>
          <p:cNvSpPr/>
          <p:nvPr/>
        </p:nvSpPr>
        <p:spPr>
          <a:xfrm>
            <a:off x="868204" y="331380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Brygada 1918 Semi Bold" pitchFamily="34" charset="0"/>
                <a:ea typeface="Brygada 1918 Semi Bold" pitchFamily="34" charset="-122"/>
                <a:cs typeface="Brygada 1918 Semi Bold" pitchFamily="34" charset="-120"/>
              </a:rPr>
              <a:t>1</a:t>
            </a:r>
            <a:endParaRPr lang="en-US" sz="2300" dirty="0"/>
          </a:p>
        </p:txBody>
      </p:sp>
      <p:sp>
        <p:nvSpPr>
          <p:cNvPr id="8" name="Text 6"/>
          <p:cNvSpPr/>
          <p:nvPr/>
        </p:nvSpPr>
        <p:spPr>
          <a:xfrm>
            <a:off x="2009418" y="3344823"/>
            <a:ext cx="11827193" cy="620316"/>
          </a:xfrm>
          <a:prstGeom prst="rect">
            <a:avLst/>
          </a:prstGeom>
          <a:noFill/>
          <a:ln/>
        </p:spPr>
        <p:txBody>
          <a:bodyPr wrap="square" lIns="0" tIns="0" rIns="0" bIns="0" rtlCol="0" anchor="t"/>
          <a:lstStyle/>
          <a:p>
            <a:pPr marL="0" indent="0" algn="l">
              <a:lnSpc>
                <a:spcPts val="2400"/>
              </a:lnSpc>
              <a:buNone/>
            </a:pPr>
            <a:r>
              <a:rPr lang="en-US" sz="1950" b="1" dirty="0">
                <a:solidFill>
                  <a:srgbClr val="403011"/>
                </a:solidFill>
                <a:latin typeface="Brygada 1918 Semi Bold" pitchFamily="34" charset="0"/>
                <a:ea typeface="Brygada 1918 Semi Bold" pitchFamily="34" charset="-122"/>
                <a:cs typeface="Brygada 1918 Semi Bold" pitchFamily="34" charset="-120"/>
              </a:rPr>
              <a:t>Lure:</a:t>
            </a:r>
            <a:r>
              <a:rPr lang="en-US" sz="1950" dirty="0">
                <a:solidFill>
                  <a:srgbClr val="403011"/>
                </a:solidFill>
                <a:latin typeface="Brygada 1918 Semi Bold" pitchFamily="34" charset="0"/>
                <a:ea typeface="Brygada 1918 Semi Bold" pitchFamily="34" charset="-122"/>
                <a:cs typeface="Brygada 1918 Semi Bold" pitchFamily="34" charset="-120"/>
              </a:rPr>
              <a:t> The attacker sends a deceptive message, often with a sense of urgency, fear, or a compelling offer.</a:t>
            </a:r>
            <a:endParaRPr lang="en-US" sz="1950" dirty="0"/>
          </a:p>
        </p:txBody>
      </p:sp>
      <p:sp>
        <p:nvSpPr>
          <p:cNvPr id="9" name="Shape 7"/>
          <p:cNvSpPr/>
          <p:nvPr/>
        </p:nvSpPr>
        <p:spPr>
          <a:xfrm>
            <a:off x="1217414" y="4573786"/>
            <a:ext cx="595313" cy="22860"/>
          </a:xfrm>
          <a:prstGeom prst="roundRect">
            <a:avLst>
              <a:gd name="adj" fmla="val 1302324"/>
            </a:avLst>
          </a:prstGeom>
          <a:solidFill>
            <a:srgbClr val="9C9247"/>
          </a:solidFill>
          <a:ln/>
        </p:spPr>
      </p:sp>
      <p:sp>
        <p:nvSpPr>
          <p:cNvPr id="10" name="Shape 8"/>
          <p:cNvSpPr/>
          <p:nvPr/>
        </p:nvSpPr>
        <p:spPr>
          <a:xfrm>
            <a:off x="793790" y="4361974"/>
            <a:ext cx="446484" cy="446484"/>
          </a:xfrm>
          <a:prstGeom prst="roundRect">
            <a:avLst>
              <a:gd name="adj" fmla="val 66679"/>
            </a:avLst>
          </a:prstGeom>
          <a:solidFill>
            <a:srgbClr val="83792E"/>
          </a:solidFill>
          <a:ln w="7620">
            <a:solidFill>
              <a:srgbClr val="9C9247"/>
            </a:solidFill>
            <a:prstDash val="solid"/>
          </a:ln>
        </p:spPr>
      </p:sp>
      <p:sp>
        <p:nvSpPr>
          <p:cNvPr id="11" name="Text 9"/>
          <p:cNvSpPr/>
          <p:nvPr/>
        </p:nvSpPr>
        <p:spPr>
          <a:xfrm>
            <a:off x="868204" y="4399181"/>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FFFFFF"/>
                </a:solidFill>
                <a:latin typeface="Brygada 1918 Semi Bold" pitchFamily="34" charset="0"/>
                <a:ea typeface="Brygada 1918 Semi Bold" pitchFamily="34" charset="-122"/>
                <a:cs typeface="Brygada 1918 Semi Bold" pitchFamily="34" charset="-120"/>
              </a:rPr>
              <a:t>2</a:t>
            </a:r>
            <a:endParaRPr lang="en-US" sz="2300" dirty="0"/>
          </a:p>
        </p:txBody>
      </p:sp>
      <p:sp>
        <p:nvSpPr>
          <p:cNvPr id="12" name="Text 10"/>
          <p:cNvSpPr/>
          <p:nvPr/>
        </p:nvSpPr>
        <p:spPr>
          <a:xfrm>
            <a:off x="2009418" y="4430197"/>
            <a:ext cx="11827193" cy="620316"/>
          </a:xfrm>
          <a:prstGeom prst="rect">
            <a:avLst/>
          </a:prstGeom>
          <a:noFill/>
          <a:ln/>
        </p:spPr>
        <p:txBody>
          <a:bodyPr wrap="square" lIns="0" tIns="0" rIns="0" bIns="0" rtlCol="0" anchor="t"/>
          <a:lstStyle/>
          <a:p>
            <a:pPr marL="0" indent="0" algn="l">
              <a:lnSpc>
                <a:spcPts val="2400"/>
              </a:lnSpc>
              <a:buNone/>
            </a:pPr>
            <a:r>
              <a:rPr lang="en-US" sz="1950" b="1" dirty="0">
                <a:solidFill>
                  <a:srgbClr val="403011"/>
                </a:solidFill>
                <a:latin typeface="Brygada 1918 Semi Bold" pitchFamily="34" charset="0"/>
                <a:ea typeface="Brygada 1918 Semi Bold" pitchFamily="34" charset="-122"/>
                <a:cs typeface="Brygada 1918 Semi Bold" pitchFamily="34" charset="-120"/>
              </a:rPr>
              <a:t>Hook:</a:t>
            </a:r>
            <a:r>
              <a:rPr lang="en-US" sz="1950" dirty="0">
                <a:solidFill>
                  <a:srgbClr val="403011"/>
                </a:solidFill>
                <a:latin typeface="Brygada 1918 Semi Bold" pitchFamily="34" charset="0"/>
                <a:ea typeface="Brygada 1918 Semi Bold" pitchFamily="34" charset="-122"/>
                <a:cs typeface="Brygada 1918 Semi Bold" pitchFamily="34" charset="-120"/>
              </a:rPr>
              <a:t> The message contains a malicious link or an attachment. The user is "</a:t>
            </a:r>
            <a:r>
              <a:rPr lang="en-US" sz="1950" b="1" dirty="0">
                <a:solidFill>
                  <a:srgbClr val="403011"/>
                </a:solidFill>
                <a:latin typeface="Brygada 1918 Semi Bold" pitchFamily="34" charset="0"/>
                <a:ea typeface="Brygada 1918 Semi Bold" pitchFamily="34" charset="-122"/>
                <a:cs typeface="Brygada 1918 Semi Bold" pitchFamily="34" charset="-120"/>
              </a:rPr>
              <a:t>hooked</a:t>
            </a:r>
            <a:r>
              <a:rPr lang="en-US" sz="1950" dirty="0">
                <a:solidFill>
                  <a:srgbClr val="403011"/>
                </a:solidFill>
                <a:latin typeface="Brygada 1918 Semi Bold" pitchFamily="34" charset="0"/>
                <a:ea typeface="Brygada 1918 Semi Bold" pitchFamily="34" charset="-122"/>
                <a:cs typeface="Brygada 1918 Semi Bold" pitchFamily="34" charset="-120"/>
              </a:rPr>
              <a:t>" when they click the link or open the file.</a:t>
            </a:r>
            <a:endParaRPr lang="en-US" sz="1950" dirty="0"/>
          </a:p>
        </p:txBody>
      </p:sp>
      <p:sp>
        <p:nvSpPr>
          <p:cNvPr id="13" name="Shape 11"/>
          <p:cNvSpPr/>
          <p:nvPr/>
        </p:nvSpPr>
        <p:spPr>
          <a:xfrm>
            <a:off x="1217414" y="5659160"/>
            <a:ext cx="595313" cy="22860"/>
          </a:xfrm>
          <a:prstGeom prst="roundRect">
            <a:avLst>
              <a:gd name="adj" fmla="val 1302324"/>
            </a:avLst>
          </a:prstGeom>
          <a:solidFill>
            <a:srgbClr val="CE9521"/>
          </a:solidFill>
          <a:ln/>
        </p:spPr>
      </p:sp>
      <p:sp>
        <p:nvSpPr>
          <p:cNvPr id="14" name="Shape 12"/>
          <p:cNvSpPr/>
          <p:nvPr/>
        </p:nvSpPr>
        <p:spPr>
          <a:xfrm>
            <a:off x="793790" y="5447348"/>
            <a:ext cx="446484" cy="446484"/>
          </a:xfrm>
          <a:prstGeom prst="roundRect">
            <a:avLst>
              <a:gd name="adj" fmla="val 66679"/>
            </a:avLst>
          </a:prstGeom>
          <a:solidFill>
            <a:srgbClr val="E8AF3B"/>
          </a:solidFill>
          <a:ln w="7620">
            <a:solidFill>
              <a:srgbClr val="CE9521"/>
            </a:solidFill>
            <a:prstDash val="solid"/>
          </a:ln>
        </p:spPr>
      </p:sp>
      <p:sp>
        <p:nvSpPr>
          <p:cNvPr id="15" name="Text 13"/>
          <p:cNvSpPr/>
          <p:nvPr/>
        </p:nvSpPr>
        <p:spPr>
          <a:xfrm>
            <a:off x="868204" y="5484555"/>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Brygada 1918 Semi Bold" pitchFamily="34" charset="0"/>
                <a:ea typeface="Brygada 1918 Semi Bold" pitchFamily="34" charset="-122"/>
                <a:cs typeface="Brygada 1918 Semi Bold" pitchFamily="34" charset="-120"/>
              </a:rPr>
              <a:t>3</a:t>
            </a:r>
            <a:endParaRPr lang="en-US" sz="2300" dirty="0"/>
          </a:p>
        </p:txBody>
      </p:sp>
      <p:sp>
        <p:nvSpPr>
          <p:cNvPr id="16" name="Text 14"/>
          <p:cNvSpPr/>
          <p:nvPr/>
        </p:nvSpPr>
        <p:spPr>
          <a:xfrm>
            <a:off x="2009418" y="5515570"/>
            <a:ext cx="11827193" cy="930473"/>
          </a:xfrm>
          <a:prstGeom prst="rect">
            <a:avLst/>
          </a:prstGeom>
          <a:noFill/>
          <a:ln/>
        </p:spPr>
        <p:txBody>
          <a:bodyPr wrap="square" lIns="0" tIns="0" rIns="0" bIns="0" rtlCol="0" anchor="t"/>
          <a:lstStyle/>
          <a:p>
            <a:pPr marL="0" indent="0" algn="l">
              <a:lnSpc>
                <a:spcPts val="2400"/>
              </a:lnSpc>
              <a:buNone/>
            </a:pPr>
            <a:r>
              <a:rPr lang="en-US" sz="1950" b="1" dirty="0">
                <a:solidFill>
                  <a:srgbClr val="403011"/>
                </a:solidFill>
                <a:latin typeface="Brygada 1918 Semi Bold" pitchFamily="34" charset="0"/>
                <a:ea typeface="Brygada 1918 Semi Bold" pitchFamily="34" charset="-122"/>
                <a:cs typeface="Brygada 1918 Semi Bold" pitchFamily="34" charset="-120"/>
              </a:rPr>
              <a:t>Exploit:</a:t>
            </a:r>
            <a:r>
              <a:rPr lang="en-US" sz="1950" dirty="0">
                <a:solidFill>
                  <a:srgbClr val="403011"/>
                </a:solidFill>
                <a:latin typeface="Brygada 1918 Semi Bold" pitchFamily="34" charset="0"/>
                <a:ea typeface="Brygada 1918 Semi Bold" pitchFamily="34" charset="-122"/>
                <a:cs typeface="Brygada 1918 Semi Bold" pitchFamily="34" charset="-120"/>
              </a:rPr>
              <a:t> Once the link is clicked, it leads to a </a:t>
            </a:r>
            <a:r>
              <a:rPr lang="en-US" sz="1950" i="1" dirty="0">
                <a:solidFill>
                  <a:srgbClr val="403011"/>
                </a:solidFill>
                <a:latin typeface="Brygada 1918 Semi Bold" pitchFamily="34" charset="0"/>
                <a:ea typeface="Brygada 1918 Semi Bold" pitchFamily="34" charset="-122"/>
                <a:cs typeface="Brygada 1918 Semi Bold" pitchFamily="34" charset="-120"/>
              </a:rPr>
              <a:t>fake website</a:t>
            </a:r>
            <a:r>
              <a:rPr lang="en-US" sz="1950" dirty="0">
                <a:solidFill>
                  <a:srgbClr val="403011"/>
                </a:solidFill>
                <a:latin typeface="Brygada 1918 Semi Bold" pitchFamily="34" charset="0"/>
                <a:ea typeface="Brygada 1918 Semi Bold" pitchFamily="34" charset="-122"/>
                <a:cs typeface="Brygada 1918 Semi Bold" pitchFamily="34" charset="-120"/>
              </a:rPr>
              <a:t> where the user is asked to enter credentials, or the attachment installs malware on their device. The exploit phase is when the attacker gains access.</a:t>
            </a:r>
            <a:endParaRPr lang="en-US" sz="1950" dirty="0"/>
          </a:p>
        </p:txBody>
      </p:sp>
      <p:sp>
        <p:nvSpPr>
          <p:cNvPr id="17" name="Rectangle 16">
            <a:extLst>
              <a:ext uri="{FF2B5EF4-FFF2-40B4-BE49-F238E27FC236}">
                <a16:creationId xmlns:a16="http://schemas.microsoft.com/office/drawing/2014/main" id="{3A8121EC-FF17-4B36-A5EA-855DF766DCAF}"/>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EBFA8E98-7FD4-4C6E-AABF-96FBFDE81017}"/>
              </a:ext>
            </a:extLst>
          </p:cNvPr>
          <p:cNvPicPr>
            <a:picLocks noChangeAspect="1"/>
          </p:cNvPicPr>
          <p:nvPr/>
        </p:nvPicPr>
        <p:blipFill>
          <a:blip r:embed="rId3"/>
          <a:stretch>
            <a:fillRect/>
          </a:stretch>
        </p:blipFill>
        <p:spPr>
          <a:xfrm>
            <a:off x="13449372" y="7185623"/>
            <a:ext cx="1050892" cy="10508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8424" y="783431"/>
            <a:ext cx="5582841" cy="569119"/>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4450"/>
              </a:lnSpc>
              <a:buNone/>
            </a:pPr>
            <a:r>
              <a:rPr lang="en-US" sz="3550" b="1" dirty="0">
                <a:solidFill>
                  <a:srgbClr val="403011"/>
                </a:solidFill>
                <a:latin typeface="Brygada 1918 Semi Bold" pitchFamily="34" charset="0"/>
                <a:ea typeface="Brygada 1918 Semi Bold" pitchFamily="34" charset="-122"/>
                <a:cs typeface="Brygada 1918 Semi Bold" pitchFamily="34" charset="-120"/>
              </a:rPr>
              <a:t>Types of Phishing Attacks</a:t>
            </a:r>
            <a:endParaRPr lang="en-US" sz="3550" dirty="0"/>
          </a:p>
        </p:txBody>
      </p:sp>
      <p:sp>
        <p:nvSpPr>
          <p:cNvPr id="3" name="Text 1"/>
          <p:cNvSpPr/>
          <p:nvPr/>
        </p:nvSpPr>
        <p:spPr>
          <a:xfrm>
            <a:off x="728424" y="1425297"/>
            <a:ext cx="4965621" cy="569119"/>
          </a:xfrm>
          <a:prstGeom prst="rect">
            <a:avLst/>
          </a:prstGeom>
          <a:noFill/>
          <a:ln/>
        </p:spPr>
        <p:txBody>
          <a:bodyPr wrap="none" lIns="0" tIns="0" rIns="0" bIns="0" rtlCol="0" anchor="t"/>
          <a:lstStyle/>
          <a:p>
            <a:pPr marL="0" indent="0" algn="l">
              <a:lnSpc>
                <a:spcPts val="4450"/>
              </a:lnSpc>
              <a:buNone/>
            </a:pPr>
            <a:r>
              <a:rPr lang="en-US" sz="3550" dirty="0">
                <a:solidFill>
                  <a:srgbClr val="403011"/>
                </a:solidFill>
                <a:latin typeface="Brygada 1918 Semi Bold" pitchFamily="34" charset="0"/>
                <a:ea typeface="Brygada 1918 Semi Bold" pitchFamily="34" charset="-122"/>
                <a:cs typeface="Brygada 1918 Semi Bold" pitchFamily="34" charset="-120"/>
              </a:rPr>
              <a:t> Not All Phish Are Alike</a:t>
            </a:r>
            <a:endParaRPr lang="en-US" sz="3550" dirty="0"/>
          </a:p>
        </p:txBody>
      </p:sp>
      <p:sp>
        <p:nvSpPr>
          <p:cNvPr id="4" name="Shape 2"/>
          <p:cNvSpPr/>
          <p:nvPr/>
        </p:nvSpPr>
        <p:spPr>
          <a:xfrm>
            <a:off x="728424" y="2540675"/>
            <a:ext cx="4269819" cy="2082879"/>
          </a:xfrm>
          <a:prstGeom prst="roundRect">
            <a:avLst>
              <a:gd name="adj" fmla="val 5268"/>
            </a:avLst>
          </a:prstGeom>
          <a:solidFill>
            <a:srgbClr val="F6EBD4"/>
          </a:solidFill>
          <a:ln/>
        </p:spPr>
      </p:sp>
      <p:sp>
        <p:nvSpPr>
          <p:cNvPr id="5" name="Shape 3"/>
          <p:cNvSpPr/>
          <p:nvPr/>
        </p:nvSpPr>
        <p:spPr>
          <a:xfrm>
            <a:off x="728424" y="2517815"/>
            <a:ext cx="4269819" cy="91440"/>
          </a:xfrm>
          <a:prstGeom prst="roundRect">
            <a:avLst>
              <a:gd name="adj" fmla="val 298749"/>
            </a:avLst>
          </a:prstGeom>
          <a:solidFill>
            <a:srgbClr val="626C3B"/>
          </a:solidFill>
          <a:ln/>
        </p:spPr>
      </p:sp>
      <p:sp>
        <p:nvSpPr>
          <p:cNvPr id="6" name="Shape 4"/>
          <p:cNvSpPr/>
          <p:nvPr/>
        </p:nvSpPr>
        <p:spPr>
          <a:xfrm>
            <a:off x="2590205" y="2267545"/>
            <a:ext cx="546259" cy="546259"/>
          </a:xfrm>
          <a:prstGeom prst="roundRect">
            <a:avLst>
              <a:gd name="adj" fmla="val 167393"/>
            </a:avLst>
          </a:prstGeom>
          <a:solidFill>
            <a:srgbClr val="626C3B"/>
          </a:solidFill>
          <a:ln/>
        </p:spPr>
      </p:sp>
      <p:sp>
        <p:nvSpPr>
          <p:cNvPr id="7" name="Text 5"/>
          <p:cNvSpPr/>
          <p:nvPr/>
        </p:nvSpPr>
        <p:spPr>
          <a:xfrm>
            <a:off x="2754035" y="2404110"/>
            <a:ext cx="218480" cy="273129"/>
          </a:xfrm>
          <a:prstGeom prst="rect">
            <a:avLst/>
          </a:prstGeom>
          <a:noFill/>
          <a:ln/>
        </p:spPr>
        <p:txBody>
          <a:bodyPr wrap="none" lIns="0" tIns="0" rIns="0" bIns="0" rtlCol="0" anchor="t"/>
          <a:lstStyle/>
          <a:p>
            <a:pPr marL="0" indent="0" algn="l">
              <a:lnSpc>
                <a:spcPts val="2750"/>
              </a:lnSpc>
              <a:buNone/>
            </a:pPr>
            <a:r>
              <a:rPr lang="en-US" sz="1700" dirty="0">
                <a:solidFill>
                  <a:srgbClr val="FFFFFF"/>
                </a:solidFill>
                <a:latin typeface="Brygada 1918 Semi Bold" pitchFamily="34" charset="0"/>
                <a:ea typeface="Brygada 1918 Semi Bold" pitchFamily="34" charset="-122"/>
                <a:cs typeface="Brygada 1918 Semi Bold" pitchFamily="34" charset="-120"/>
              </a:rPr>
              <a:t>1</a:t>
            </a:r>
            <a:endParaRPr lang="en-US" sz="1700" dirty="0"/>
          </a:p>
        </p:txBody>
      </p:sp>
      <p:sp>
        <p:nvSpPr>
          <p:cNvPr id="8" name="Text 6"/>
          <p:cNvSpPr/>
          <p:nvPr/>
        </p:nvSpPr>
        <p:spPr>
          <a:xfrm>
            <a:off x="933331" y="2995851"/>
            <a:ext cx="3860006" cy="1138238"/>
          </a:xfrm>
          <a:prstGeom prst="rect">
            <a:avLst/>
          </a:prstGeom>
          <a:noFill/>
          <a:ln/>
        </p:spPr>
        <p:txBody>
          <a:bodyPr wrap="square" lIns="0" tIns="0" rIns="0" bIns="0" rtlCol="0" anchor="t"/>
          <a:lstStyle/>
          <a:p>
            <a:pPr marL="0" indent="0" algn="l">
              <a:lnSpc>
                <a:spcPts val="2200"/>
              </a:lnSpc>
              <a:buNone/>
            </a:pPr>
            <a:r>
              <a:rPr lang="en-US" sz="1750" b="1" dirty="0">
                <a:solidFill>
                  <a:srgbClr val="403011"/>
                </a:solidFill>
                <a:latin typeface="Brygada 1918 Semi Bold" pitchFamily="34" charset="0"/>
                <a:ea typeface="Brygada 1918 Semi Bold" pitchFamily="34" charset="-122"/>
                <a:cs typeface="Brygada 1918 Semi Bold" pitchFamily="34" charset="-120"/>
              </a:rPr>
              <a:t>Email Phishing:</a:t>
            </a:r>
            <a:r>
              <a:rPr lang="en-US" sz="1750" dirty="0">
                <a:solidFill>
                  <a:srgbClr val="403011"/>
                </a:solidFill>
                <a:latin typeface="Brygada 1918 Semi Bold" pitchFamily="34" charset="0"/>
                <a:ea typeface="Brygada 1918 Semi Bold" pitchFamily="34" charset="-122"/>
                <a:cs typeface="Brygada 1918 Semi Bold" pitchFamily="34" charset="-120"/>
              </a:rPr>
              <a:t> The most common type. Broad, non-targeted attacks sent to millions of users, often from a fake bank or social media site.</a:t>
            </a:r>
            <a:endParaRPr lang="en-US" sz="1750" dirty="0"/>
          </a:p>
        </p:txBody>
      </p:sp>
      <p:sp>
        <p:nvSpPr>
          <p:cNvPr id="9" name="Shape 7"/>
          <p:cNvSpPr/>
          <p:nvPr/>
        </p:nvSpPr>
        <p:spPr>
          <a:xfrm>
            <a:off x="5180290" y="2540675"/>
            <a:ext cx="4269819" cy="2082879"/>
          </a:xfrm>
          <a:prstGeom prst="roundRect">
            <a:avLst>
              <a:gd name="adj" fmla="val 5268"/>
            </a:avLst>
          </a:prstGeom>
          <a:solidFill>
            <a:srgbClr val="F6EBD4"/>
          </a:solidFill>
          <a:ln/>
        </p:spPr>
      </p:sp>
      <p:sp>
        <p:nvSpPr>
          <p:cNvPr id="10" name="Shape 8"/>
          <p:cNvSpPr/>
          <p:nvPr/>
        </p:nvSpPr>
        <p:spPr>
          <a:xfrm>
            <a:off x="5180290" y="2517815"/>
            <a:ext cx="4269819" cy="91440"/>
          </a:xfrm>
          <a:prstGeom prst="roundRect">
            <a:avLst>
              <a:gd name="adj" fmla="val 298749"/>
            </a:avLst>
          </a:prstGeom>
          <a:solidFill>
            <a:srgbClr val="83792E"/>
          </a:solidFill>
          <a:ln/>
        </p:spPr>
      </p:sp>
      <p:sp>
        <p:nvSpPr>
          <p:cNvPr id="11" name="Shape 9"/>
          <p:cNvSpPr/>
          <p:nvPr/>
        </p:nvSpPr>
        <p:spPr>
          <a:xfrm>
            <a:off x="7042071" y="2267545"/>
            <a:ext cx="546259" cy="546259"/>
          </a:xfrm>
          <a:prstGeom prst="roundRect">
            <a:avLst>
              <a:gd name="adj" fmla="val 167393"/>
            </a:avLst>
          </a:prstGeom>
          <a:solidFill>
            <a:srgbClr val="83792E"/>
          </a:solidFill>
          <a:ln/>
        </p:spPr>
      </p:sp>
      <p:sp>
        <p:nvSpPr>
          <p:cNvPr id="12" name="Text 10"/>
          <p:cNvSpPr/>
          <p:nvPr/>
        </p:nvSpPr>
        <p:spPr>
          <a:xfrm>
            <a:off x="7205901" y="2404110"/>
            <a:ext cx="218480" cy="273129"/>
          </a:xfrm>
          <a:prstGeom prst="rect">
            <a:avLst/>
          </a:prstGeom>
          <a:noFill/>
          <a:ln/>
        </p:spPr>
        <p:txBody>
          <a:bodyPr wrap="none" lIns="0" tIns="0" rIns="0" bIns="0" rtlCol="0" anchor="t"/>
          <a:lstStyle/>
          <a:p>
            <a:pPr marL="0" indent="0" algn="l">
              <a:lnSpc>
                <a:spcPts val="2750"/>
              </a:lnSpc>
              <a:buNone/>
            </a:pPr>
            <a:r>
              <a:rPr lang="en-US" sz="1700" dirty="0">
                <a:solidFill>
                  <a:srgbClr val="FFFFFF"/>
                </a:solidFill>
                <a:latin typeface="Brygada 1918 Semi Bold" pitchFamily="34" charset="0"/>
                <a:ea typeface="Brygada 1918 Semi Bold" pitchFamily="34" charset="-122"/>
                <a:cs typeface="Brygada 1918 Semi Bold" pitchFamily="34" charset="-120"/>
              </a:rPr>
              <a:t>2</a:t>
            </a:r>
            <a:endParaRPr lang="en-US" sz="1700" dirty="0"/>
          </a:p>
        </p:txBody>
      </p:sp>
      <p:sp>
        <p:nvSpPr>
          <p:cNvPr id="13" name="Text 11"/>
          <p:cNvSpPr/>
          <p:nvPr/>
        </p:nvSpPr>
        <p:spPr>
          <a:xfrm>
            <a:off x="5385197" y="2995851"/>
            <a:ext cx="3860006" cy="1422797"/>
          </a:xfrm>
          <a:prstGeom prst="rect">
            <a:avLst/>
          </a:prstGeom>
          <a:noFill/>
          <a:ln/>
        </p:spPr>
        <p:txBody>
          <a:bodyPr wrap="square" lIns="0" tIns="0" rIns="0" bIns="0" rtlCol="0" anchor="t"/>
          <a:lstStyle/>
          <a:p>
            <a:pPr marL="0" indent="0" algn="l">
              <a:lnSpc>
                <a:spcPts val="2200"/>
              </a:lnSpc>
              <a:buNone/>
            </a:pPr>
            <a:r>
              <a:rPr lang="en-US" sz="1750" b="1" dirty="0">
                <a:solidFill>
                  <a:srgbClr val="403011"/>
                </a:solidFill>
                <a:latin typeface="Brygada 1918 Semi Bold" pitchFamily="34" charset="0"/>
                <a:ea typeface="Brygada 1918 Semi Bold" pitchFamily="34" charset="-122"/>
                <a:cs typeface="Brygada 1918 Semi Bold" pitchFamily="34" charset="-120"/>
              </a:rPr>
              <a:t>Spear Phishing:</a:t>
            </a:r>
            <a:r>
              <a:rPr lang="en-US" sz="1750" dirty="0">
                <a:solidFill>
                  <a:srgbClr val="403011"/>
                </a:solidFill>
                <a:latin typeface="Brygada 1918 Semi Bold" pitchFamily="34" charset="0"/>
                <a:ea typeface="Brygada 1918 Semi Bold" pitchFamily="34" charset="-122"/>
                <a:cs typeface="Brygada 1918 Semi Bold" pitchFamily="34" charset="-120"/>
              </a:rPr>
              <a:t> Highly targeted. The attacker researches the victim (or organization) and creates a personalized message. It often impersonates a known contact.</a:t>
            </a:r>
            <a:endParaRPr lang="en-US" sz="1750" dirty="0"/>
          </a:p>
        </p:txBody>
      </p:sp>
      <p:sp>
        <p:nvSpPr>
          <p:cNvPr id="14" name="Shape 12"/>
          <p:cNvSpPr/>
          <p:nvPr/>
        </p:nvSpPr>
        <p:spPr>
          <a:xfrm>
            <a:off x="9632156" y="2540675"/>
            <a:ext cx="4269819" cy="2082879"/>
          </a:xfrm>
          <a:prstGeom prst="roundRect">
            <a:avLst>
              <a:gd name="adj" fmla="val 5268"/>
            </a:avLst>
          </a:prstGeom>
          <a:solidFill>
            <a:srgbClr val="F6EBD4"/>
          </a:solidFill>
          <a:ln/>
        </p:spPr>
      </p:sp>
      <p:sp>
        <p:nvSpPr>
          <p:cNvPr id="15" name="Shape 13"/>
          <p:cNvSpPr/>
          <p:nvPr/>
        </p:nvSpPr>
        <p:spPr>
          <a:xfrm>
            <a:off x="9632156" y="2517815"/>
            <a:ext cx="4269819" cy="91440"/>
          </a:xfrm>
          <a:prstGeom prst="roundRect">
            <a:avLst>
              <a:gd name="adj" fmla="val 298749"/>
            </a:avLst>
          </a:prstGeom>
          <a:solidFill>
            <a:srgbClr val="E8AF3B"/>
          </a:solidFill>
          <a:ln/>
        </p:spPr>
      </p:sp>
      <p:sp>
        <p:nvSpPr>
          <p:cNvPr id="16" name="Shape 14"/>
          <p:cNvSpPr/>
          <p:nvPr/>
        </p:nvSpPr>
        <p:spPr>
          <a:xfrm>
            <a:off x="11493937" y="2267545"/>
            <a:ext cx="546259" cy="546259"/>
          </a:xfrm>
          <a:prstGeom prst="roundRect">
            <a:avLst>
              <a:gd name="adj" fmla="val 167393"/>
            </a:avLst>
          </a:prstGeom>
          <a:solidFill>
            <a:srgbClr val="E8AF3B"/>
          </a:solidFill>
          <a:ln/>
        </p:spPr>
      </p:sp>
      <p:sp>
        <p:nvSpPr>
          <p:cNvPr id="17" name="Text 15"/>
          <p:cNvSpPr/>
          <p:nvPr/>
        </p:nvSpPr>
        <p:spPr>
          <a:xfrm>
            <a:off x="11657767" y="2404110"/>
            <a:ext cx="218480" cy="273129"/>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latin typeface="Brygada 1918 Semi Bold" pitchFamily="34" charset="0"/>
                <a:ea typeface="Brygada 1918 Semi Bold" pitchFamily="34" charset="-122"/>
                <a:cs typeface="Brygada 1918 Semi Bold" pitchFamily="34" charset="-120"/>
              </a:rPr>
              <a:t>3</a:t>
            </a:r>
            <a:endParaRPr lang="en-US" sz="1700" dirty="0"/>
          </a:p>
        </p:txBody>
      </p:sp>
      <p:sp>
        <p:nvSpPr>
          <p:cNvPr id="18" name="Text 16"/>
          <p:cNvSpPr/>
          <p:nvPr/>
        </p:nvSpPr>
        <p:spPr>
          <a:xfrm>
            <a:off x="9837063" y="2995851"/>
            <a:ext cx="3860006" cy="1422797"/>
          </a:xfrm>
          <a:prstGeom prst="rect">
            <a:avLst/>
          </a:prstGeom>
          <a:noFill/>
          <a:ln/>
        </p:spPr>
        <p:txBody>
          <a:bodyPr wrap="square" lIns="0" tIns="0" rIns="0" bIns="0" rtlCol="0" anchor="t"/>
          <a:lstStyle/>
          <a:p>
            <a:pPr marL="0" indent="0" algn="l">
              <a:lnSpc>
                <a:spcPts val="2200"/>
              </a:lnSpc>
              <a:buNone/>
            </a:pPr>
            <a:r>
              <a:rPr lang="en-US" sz="1750" b="1" dirty="0">
                <a:solidFill>
                  <a:srgbClr val="403011"/>
                </a:solidFill>
                <a:latin typeface="Brygada 1918 Semi Bold" pitchFamily="34" charset="0"/>
                <a:ea typeface="Brygada 1918 Semi Bold" pitchFamily="34" charset="-122"/>
                <a:cs typeface="Brygada 1918 Semi Bold" pitchFamily="34" charset="-120"/>
              </a:rPr>
              <a:t>Whaling:</a:t>
            </a:r>
            <a:r>
              <a:rPr lang="en-US" sz="1750" dirty="0">
                <a:solidFill>
                  <a:srgbClr val="403011"/>
                </a:solidFill>
                <a:latin typeface="Brygada 1918 Semi Bold" pitchFamily="34" charset="0"/>
                <a:ea typeface="Brygada 1918 Semi Bold" pitchFamily="34" charset="-122"/>
                <a:cs typeface="Brygada 1918 Semi Bold" pitchFamily="34" charset="-120"/>
              </a:rPr>
              <a:t> A type of spear phishing targeting senior executives (e.g., CEO, CFO). The goal is often to manipulate them into authorizing large financial transfers.</a:t>
            </a:r>
            <a:endParaRPr lang="en-US" sz="1750" dirty="0"/>
          </a:p>
        </p:txBody>
      </p:sp>
      <p:sp>
        <p:nvSpPr>
          <p:cNvPr id="19" name="Shape 17"/>
          <p:cNvSpPr/>
          <p:nvPr/>
        </p:nvSpPr>
        <p:spPr>
          <a:xfrm>
            <a:off x="728424" y="5078730"/>
            <a:ext cx="4269819" cy="2367439"/>
          </a:xfrm>
          <a:prstGeom prst="roundRect">
            <a:avLst>
              <a:gd name="adj" fmla="val 4635"/>
            </a:avLst>
          </a:prstGeom>
          <a:solidFill>
            <a:srgbClr val="F6EBD4"/>
          </a:solidFill>
          <a:ln/>
        </p:spPr>
      </p:sp>
      <p:sp>
        <p:nvSpPr>
          <p:cNvPr id="20" name="Shape 18"/>
          <p:cNvSpPr/>
          <p:nvPr/>
        </p:nvSpPr>
        <p:spPr>
          <a:xfrm>
            <a:off x="728424" y="5055870"/>
            <a:ext cx="4269819" cy="91440"/>
          </a:xfrm>
          <a:prstGeom prst="roundRect">
            <a:avLst>
              <a:gd name="adj" fmla="val 298749"/>
            </a:avLst>
          </a:prstGeom>
          <a:solidFill>
            <a:srgbClr val="CC914D"/>
          </a:solidFill>
          <a:ln/>
        </p:spPr>
      </p:sp>
      <p:sp>
        <p:nvSpPr>
          <p:cNvPr id="21" name="Shape 19"/>
          <p:cNvSpPr/>
          <p:nvPr/>
        </p:nvSpPr>
        <p:spPr>
          <a:xfrm>
            <a:off x="2590205" y="4805601"/>
            <a:ext cx="546259" cy="546259"/>
          </a:xfrm>
          <a:prstGeom prst="roundRect">
            <a:avLst>
              <a:gd name="adj" fmla="val 167393"/>
            </a:avLst>
          </a:prstGeom>
          <a:solidFill>
            <a:srgbClr val="CC914D"/>
          </a:solidFill>
          <a:ln/>
        </p:spPr>
      </p:sp>
      <p:sp>
        <p:nvSpPr>
          <p:cNvPr id="22" name="Text 20"/>
          <p:cNvSpPr/>
          <p:nvPr/>
        </p:nvSpPr>
        <p:spPr>
          <a:xfrm>
            <a:off x="2754035" y="4942165"/>
            <a:ext cx="218480" cy="273129"/>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latin typeface="Brygada 1918 Semi Bold" pitchFamily="34" charset="0"/>
                <a:ea typeface="Brygada 1918 Semi Bold" pitchFamily="34" charset="-122"/>
                <a:cs typeface="Brygada 1918 Semi Bold" pitchFamily="34" charset="-120"/>
              </a:rPr>
              <a:t>4</a:t>
            </a:r>
            <a:endParaRPr lang="en-US" sz="1700" dirty="0"/>
          </a:p>
        </p:txBody>
      </p:sp>
      <p:sp>
        <p:nvSpPr>
          <p:cNvPr id="23" name="Text 21"/>
          <p:cNvSpPr/>
          <p:nvPr/>
        </p:nvSpPr>
        <p:spPr>
          <a:xfrm>
            <a:off x="933331" y="5533906"/>
            <a:ext cx="3860006" cy="1422797"/>
          </a:xfrm>
          <a:prstGeom prst="rect">
            <a:avLst/>
          </a:prstGeom>
          <a:noFill/>
          <a:ln/>
        </p:spPr>
        <p:txBody>
          <a:bodyPr wrap="square" lIns="0" tIns="0" rIns="0" bIns="0" rtlCol="0" anchor="t"/>
          <a:lstStyle/>
          <a:p>
            <a:pPr marL="0" indent="0" algn="l">
              <a:lnSpc>
                <a:spcPts val="2200"/>
              </a:lnSpc>
              <a:buNone/>
            </a:pPr>
            <a:r>
              <a:rPr lang="en-US" sz="1750" b="1" dirty="0">
                <a:solidFill>
                  <a:srgbClr val="403011"/>
                </a:solidFill>
                <a:latin typeface="Brygada 1918 Semi Bold" pitchFamily="34" charset="0"/>
                <a:ea typeface="Brygada 1918 Semi Bold" pitchFamily="34" charset="-122"/>
                <a:cs typeface="Brygada 1918 Semi Bold" pitchFamily="34" charset="-120"/>
              </a:rPr>
              <a:t>Smishing (SMS Phishing):</a:t>
            </a:r>
            <a:r>
              <a:rPr lang="en-US" sz="1750" dirty="0">
                <a:solidFill>
                  <a:srgbClr val="403011"/>
                </a:solidFill>
                <a:latin typeface="Brygada 1918 Semi Bold" pitchFamily="34" charset="0"/>
                <a:ea typeface="Brygada 1918 Semi Bold" pitchFamily="34" charset="-122"/>
                <a:cs typeface="Brygada 1918 Semi Bold" pitchFamily="34" charset="-120"/>
              </a:rPr>
              <a:t> Uses text messages to trick you. Messages often contain a link and might pretend to be a delivery service or a bank.</a:t>
            </a:r>
            <a:endParaRPr lang="en-US" sz="1750" dirty="0"/>
          </a:p>
        </p:txBody>
      </p:sp>
      <p:sp>
        <p:nvSpPr>
          <p:cNvPr id="24" name="Shape 22"/>
          <p:cNvSpPr/>
          <p:nvPr/>
        </p:nvSpPr>
        <p:spPr>
          <a:xfrm>
            <a:off x="5180290" y="5078730"/>
            <a:ext cx="4269819" cy="2367439"/>
          </a:xfrm>
          <a:prstGeom prst="roundRect">
            <a:avLst>
              <a:gd name="adj" fmla="val 4635"/>
            </a:avLst>
          </a:prstGeom>
          <a:solidFill>
            <a:srgbClr val="F6EBD4"/>
          </a:solidFill>
          <a:ln/>
        </p:spPr>
      </p:sp>
      <p:sp>
        <p:nvSpPr>
          <p:cNvPr id="25" name="Shape 23"/>
          <p:cNvSpPr/>
          <p:nvPr/>
        </p:nvSpPr>
        <p:spPr>
          <a:xfrm>
            <a:off x="5180290" y="5055870"/>
            <a:ext cx="4269819" cy="91440"/>
          </a:xfrm>
          <a:prstGeom prst="roundRect">
            <a:avLst>
              <a:gd name="adj" fmla="val 298749"/>
            </a:avLst>
          </a:prstGeom>
          <a:solidFill>
            <a:srgbClr val="626C3B"/>
          </a:solidFill>
          <a:ln/>
        </p:spPr>
      </p:sp>
      <p:sp>
        <p:nvSpPr>
          <p:cNvPr id="26" name="Shape 24"/>
          <p:cNvSpPr/>
          <p:nvPr/>
        </p:nvSpPr>
        <p:spPr>
          <a:xfrm>
            <a:off x="7042071" y="4805601"/>
            <a:ext cx="546259" cy="546259"/>
          </a:xfrm>
          <a:prstGeom prst="roundRect">
            <a:avLst>
              <a:gd name="adj" fmla="val 167393"/>
            </a:avLst>
          </a:prstGeom>
          <a:solidFill>
            <a:srgbClr val="626C3B"/>
          </a:solidFill>
          <a:ln/>
        </p:spPr>
      </p:sp>
      <p:sp>
        <p:nvSpPr>
          <p:cNvPr id="27" name="Text 25"/>
          <p:cNvSpPr/>
          <p:nvPr/>
        </p:nvSpPr>
        <p:spPr>
          <a:xfrm>
            <a:off x="7205901" y="4942165"/>
            <a:ext cx="218480" cy="273129"/>
          </a:xfrm>
          <a:prstGeom prst="rect">
            <a:avLst/>
          </a:prstGeom>
          <a:noFill/>
          <a:ln/>
        </p:spPr>
        <p:txBody>
          <a:bodyPr wrap="none" lIns="0" tIns="0" rIns="0" bIns="0" rtlCol="0" anchor="t"/>
          <a:lstStyle/>
          <a:p>
            <a:pPr marL="0" indent="0" algn="l">
              <a:lnSpc>
                <a:spcPts val="2750"/>
              </a:lnSpc>
              <a:buNone/>
            </a:pPr>
            <a:r>
              <a:rPr lang="en-US" sz="1700" dirty="0">
                <a:solidFill>
                  <a:srgbClr val="FFFFFF"/>
                </a:solidFill>
                <a:latin typeface="Brygada 1918 Semi Bold" pitchFamily="34" charset="0"/>
                <a:ea typeface="Brygada 1918 Semi Bold" pitchFamily="34" charset="-122"/>
                <a:cs typeface="Brygada 1918 Semi Bold" pitchFamily="34" charset="-120"/>
              </a:rPr>
              <a:t>5</a:t>
            </a:r>
            <a:endParaRPr lang="en-US" sz="1700" dirty="0"/>
          </a:p>
        </p:txBody>
      </p:sp>
      <p:sp>
        <p:nvSpPr>
          <p:cNvPr id="28" name="Text 26"/>
          <p:cNvSpPr/>
          <p:nvPr/>
        </p:nvSpPr>
        <p:spPr>
          <a:xfrm>
            <a:off x="5385197" y="5533906"/>
            <a:ext cx="3860006" cy="1422797"/>
          </a:xfrm>
          <a:prstGeom prst="rect">
            <a:avLst/>
          </a:prstGeom>
          <a:noFill/>
          <a:ln/>
        </p:spPr>
        <p:txBody>
          <a:bodyPr wrap="square" lIns="0" tIns="0" rIns="0" bIns="0" rtlCol="0" anchor="t"/>
          <a:lstStyle/>
          <a:p>
            <a:pPr marL="0" indent="0" algn="l">
              <a:lnSpc>
                <a:spcPts val="2200"/>
              </a:lnSpc>
              <a:buNone/>
            </a:pPr>
            <a:r>
              <a:rPr lang="en-US" sz="1750" b="1" dirty="0">
                <a:solidFill>
                  <a:srgbClr val="403011"/>
                </a:solidFill>
                <a:latin typeface="Brygada 1918 Semi Bold" pitchFamily="34" charset="0"/>
                <a:ea typeface="Brygada 1918 Semi Bold" pitchFamily="34" charset="-122"/>
                <a:cs typeface="Brygada 1918 Semi Bold" pitchFamily="34" charset="-120"/>
              </a:rPr>
              <a:t>Vishing (Voice Phishing):</a:t>
            </a:r>
            <a:r>
              <a:rPr lang="en-US" sz="1750" dirty="0">
                <a:solidFill>
                  <a:srgbClr val="403011"/>
                </a:solidFill>
                <a:latin typeface="Brygada 1918 Semi Bold" pitchFamily="34" charset="0"/>
                <a:ea typeface="Brygada 1918 Semi Bold" pitchFamily="34" charset="-122"/>
                <a:cs typeface="Brygada 1918 Semi Bold" pitchFamily="34" charset="-120"/>
              </a:rPr>
              <a:t> Uses phone calls. The caller pretends to be from a legitimate company (e.g., tech support, your bank) to get you to reveal information.</a:t>
            </a:r>
            <a:endParaRPr lang="en-US" sz="1750" dirty="0"/>
          </a:p>
        </p:txBody>
      </p:sp>
      <p:sp>
        <p:nvSpPr>
          <p:cNvPr id="29" name="Shape 27"/>
          <p:cNvSpPr/>
          <p:nvPr/>
        </p:nvSpPr>
        <p:spPr>
          <a:xfrm>
            <a:off x="9632156" y="5078730"/>
            <a:ext cx="4269819" cy="2367439"/>
          </a:xfrm>
          <a:prstGeom prst="roundRect">
            <a:avLst>
              <a:gd name="adj" fmla="val 4635"/>
            </a:avLst>
          </a:prstGeom>
          <a:solidFill>
            <a:srgbClr val="F6EBD4"/>
          </a:solidFill>
          <a:ln/>
        </p:spPr>
      </p:sp>
      <p:sp>
        <p:nvSpPr>
          <p:cNvPr id="30" name="Shape 28"/>
          <p:cNvSpPr/>
          <p:nvPr/>
        </p:nvSpPr>
        <p:spPr>
          <a:xfrm>
            <a:off x="9632156" y="5055870"/>
            <a:ext cx="4269819" cy="91440"/>
          </a:xfrm>
          <a:prstGeom prst="roundRect">
            <a:avLst>
              <a:gd name="adj" fmla="val 298749"/>
            </a:avLst>
          </a:prstGeom>
          <a:solidFill>
            <a:srgbClr val="83792E"/>
          </a:solidFill>
          <a:ln/>
        </p:spPr>
      </p:sp>
      <p:sp>
        <p:nvSpPr>
          <p:cNvPr id="31" name="Shape 29"/>
          <p:cNvSpPr/>
          <p:nvPr/>
        </p:nvSpPr>
        <p:spPr>
          <a:xfrm>
            <a:off x="11493937" y="4805601"/>
            <a:ext cx="546259" cy="546259"/>
          </a:xfrm>
          <a:prstGeom prst="roundRect">
            <a:avLst>
              <a:gd name="adj" fmla="val 167393"/>
            </a:avLst>
          </a:prstGeom>
          <a:solidFill>
            <a:srgbClr val="83792E"/>
          </a:solidFill>
          <a:ln/>
        </p:spPr>
      </p:sp>
      <p:sp>
        <p:nvSpPr>
          <p:cNvPr id="32" name="Text 30"/>
          <p:cNvSpPr/>
          <p:nvPr/>
        </p:nvSpPr>
        <p:spPr>
          <a:xfrm>
            <a:off x="11657767" y="4942165"/>
            <a:ext cx="218480" cy="273129"/>
          </a:xfrm>
          <a:prstGeom prst="rect">
            <a:avLst/>
          </a:prstGeom>
          <a:noFill/>
          <a:ln/>
        </p:spPr>
        <p:txBody>
          <a:bodyPr wrap="none" lIns="0" tIns="0" rIns="0" bIns="0" rtlCol="0" anchor="t"/>
          <a:lstStyle/>
          <a:p>
            <a:pPr marL="0" indent="0" algn="l">
              <a:lnSpc>
                <a:spcPts val="2750"/>
              </a:lnSpc>
              <a:buNone/>
            </a:pPr>
            <a:r>
              <a:rPr lang="en-US" sz="1700" dirty="0">
                <a:solidFill>
                  <a:srgbClr val="FFFFFF"/>
                </a:solidFill>
                <a:latin typeface="Brygada 1918 Semi Bold" pitchFamily="34" charset="0"/>
                <a:ea typeface="Brygada 1918 Semi Bold" pitchFamily="34" charset="-122"/>
                <a:cs typeface="Brygada 1918 Semi Bold" pitchFamily="34" charset="-120"/>
              </a:rPr>
              <a:t>6</a:t>
            </a:r>
            <a:endParaRPr lang="en-US" sz="1700" dirty="0"/>
          </a:p>
        </p:txBody>
      </p:sp>
      <p:sp>
        <p:nvSpPr>
          <p:cNvPr id="33" name="Text 31"/>
          <p:cNvSpPr/>
          <p:nvPr/>
        </p:nvSpPr>
        <p:spPr>
          <a:xfrm>
            <a:off x="9837063" y="5533906"/>
            <a:ext cx="3860006" cy="1707356"/>
          </a:xfrm>
          <a:prstGeom prst="rect">
            <a:avLst/>
          </a:prstGeom>
          <a:noFill/>
          <a:ln/>
        </p:spPr>
        <p:txBody>
          <a:bodyPr wrap="square" lIns="0" tIns="0" rIns="0" bIns="0" rtlCol="0" anchor="t"/>
          <a:lstStyle/>
          <a:p>
            <a:pPr marL="0" indent="0" algn="l">
              <a:lnSpc>
                <a:spcPts val="2200"/>
              </a:lnSpc>
              <a:buNone/>
            </a:pPr>
            <a:r>
              <a:rPr lang="en-US" sz="1750" b="1" dirty="0">
                <a:solidFill>
                  <a:srgbClr val="403011"/>
                </a:solidFill>
                <a:latin typeface="Brygada 1918 Semi Bold" pitchFamily="34" charset="0"/>
                <a:ea typeface="Brygada 1918 Semi Bold" pitchFamily="34" charset="-122"/>
                <a:cs typeface="Brygada 1918 Semi Bold" pitchFamily="34" charset="-120"/>
              </a:rPr>
              <a:t>Clone Phishing:</a:t>
            </a:r>
            <a:r>
              <a:rPr lang="en-US" sz="1750" dirty="0">
                <a:solidFill>
                  <a:srgbClr val="403011"/>
                </a:solidFill>
                <a:latin typeface="Brygada 1918 Semi Bold" pitchFamily="34" charset="0"/>
                <a:ea typeface="Brygada 1918 Semi Bold" pitchFamily="34" charset="-122"/>
                <a:cs typeface="Brygada 1918 Semi Bold" pitchFamily="34" charset="-120"/>
              </a:rPr>
              <a:t> The attacker copies a legitimate, previously sent email and replaces the links or attachments with malicious ones. They then send the cloned email from a spoofed address.</a:t>
            </a:r>
            <a:endParaRPr lang="en-US" sz="1750" dirty="0"/>
          </a:p>
        </p:txBody>
      </p:sp>
      <p:sp>
        <p:nvSpPr>
          <p:cNvPr id="34" name="Rectangle 33">
            <a:extLst>
              <a:ext uri="{FF2B5EF4-FFF2-40B4-BE49-F238E27FC236}">
                <a16:creationId xmlns:a16="http://schemas.microsoft.com/office/drawing/2014/main" id="{09EC2DCE-61A5-4D1B-863C-BD2457830AFE}"/>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CDE734D6-E954-4F40-82A9-C6EC771A7ADA}"/>
              </a:ext>
            </a:extLst>
          </p:cNvPr>
          <p:cNvPicPr>
            <a:picLocks noChangeAspect="1"/>
          </p:cNvPicPr>
          <p:nvPr/>
        </p:nvPicPr>
        <p:blipFill>
          <a:blip r:embed="rId3"/>
          <a:stretch>
            <a:fillRect/>
          </a:stretch>
        </p:blipFill>
        <p:spPr>
          <a:xfrm>
            <a:off x="13449372" y="7185623"/>
            <a:ext cx="1050892" cy="1050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949440" y="0"/>
            <a:ext cx="7680960" cy="8229600"/>
          </a:xfrm>
          <a:prstGeom prst="rect">
            <a:avLst/>
          </a:prstGeom>
        </p:spPr>
      </p:pic>
      <p:sp>
        <p:nvSpPr>
          <p:cNvPr id="3" name="Text 0"/>
          <p:cNvSpPr/>
          <p:nvPr/>
        </p:nvSpPr>
        <p:spPr>
          <a:xfrm>
            <a:off x="793790" y="3110151"/>
            <a:ext cx="5727621" cy="855821"/>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6700"/>
              </a:lnSpc>
              <a:buNone/>
            </a:pPr>
            <a:r>
              <a:rPr lang="en-US" sz="5350" dirty="0">
                <a:solidFill>
                  <a:srgbClr val="403011"/>
                </a:solidFill>
                <a:latin typeface="Brygada 1918 Semi Bold" pitchFamily="34" charset="0"/>
                <a:ea typeface="Brygada 1918 Semi Bold" pitchFamily="34" charset="-122"/>
                <a:cs typeface="Brygada 1918 Semi Bold" pitchFamily="34" charset="-120"/>
              </a:rPr>
              <a:t>CHAPTER 2 </a:t>
            </a:r>
            <a:endParaRPr lang="en-US" sz="5350" dirty="0"/>
          </a:p>
        </p:txBody>
      </p:sp>
      <p:sp>
        <p:nvSpPr>
          <p:cNvPr id="4" name="Text 1"/>
          <p:cNvSpPr/>
          <p:nvPr/>
        </p:nvSpPr>
        <p:spPr>
          <a:xfrm>
            <a:off x="793790" y="4263628"/>
            <a:ext cx="5727621" cy="855821"/>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6700"/>
              </a:lnSpc>
              <a:buNone/>
            </a:pPr>
            <a:r>
              <a:rPr lang="en-US" sz="5350" dirty="0">
                <a:solidFill>
                  <a:srgbClr val="403011"/>
                </a:solidFill>
                <a:latin typeface="Brygada 1918 Semi Bold" pitchFamily="34" charset="0"/>
                <a:ea typeface="Brygada 1918 Semi Bold" pitchFamily="34" charset="-122"/>
                <a:cs typeface="Brygada 1918 Semi Bold" pitchFamily="34" charset="-120"/>
              </a:rPr>
              <a:t>RECOGNITION</a:t>
            </a:r>
            <a:endParaRPr lang="en-US" sz="5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5325" y="820222"/>
            <a:ext cx="12356544" cy="749617"/>
          </a:xfrm>
          <a:prstGeom prst="rect">
            <a:avLst/>
          </a:prstGeom>
          <a:noFill/>
          <a:ln/>
          <a:effectLst>
            <a:outerShdw blurRad="50800" dist="38100" dir="2700000" algn="tl" rotWithShape="0">
              <a:prstClr val="black">
                <a:alpha val="40000"/>
              </a:prstClr>
            </a:outerShdw>
          </a:effectLst>
        </p:spPr>
        <p:txBody>
          <a:bodyPr wrap="none" lIns="0" tIns="0" rIns="0" bIns="0" rtlCol="0" anchor="t"/>
          <a:lstStyle/>
          <a:p>
            <a:pPr marL="0" indent="0" algn="l">
              <a:lnSpc>
                <a:spcPts val="5900"/>
              </a:lnSpc>
              <a:buNone/>
            </a:pPr>
            <a:r>
              <a:rPr lang="en-US" sz="4700" dirty="0">
                <a:solidFill>
                  <a:srgbClr val="403011"/>
                </a:solidFill>
                <a:latin typeface="Brygada 1918 Semi Bold" pitchFamily="34" charset="0"/>
                <a:ea typeface="Brygada 1918 Semi Bold" pitchFamily="34" charset="-122"/>
                <a:cs typeface="Brygada 1918 Semi Bold" pitchFamily="34" charset="-120"/>
              </a:rPr>
              <a:t>Recognizing Phishing Emails: Key Red Flags</a:t>
            </a:r>
            <a:endParaRPr lang="en-US" sz="4700" dirty="0"/>
          </a:p>
        </p:txBody>
      </p:sp>
      <p:sp>
        <p:nvSpPr>
          <p:cNvPr id="3" name="Text 1"/>
          <p:cNvSpPr/>
          <p:nvPr/>
        </p:nvSpPr>
        <p:spPr>
          <a:xfrm>
            <a:off x="695325" y="1917502"/>
            <a:ext cx="13239750" cy="556260"/>
          </a:xfrm>
          <a:prstGeom prst="rect">
            <a:avLst/>
          </a:prstGeom>
          <a:noFill/>
          <a:ln/>
        </p:spPr>
        <p:txBody>
          <a:bodyPr wrap="squar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The key to preventing a successful phishing attack is meticulous scrutiny of every unexpected or suspicious communication. Several common signs can help you distinguish a legitimate message from a malicious one.</a:t>
            </a:r>
            <a:endParaRPr lang="en-US" sz="1350" dirty="0"/>
          </a:p>
        </p:txBody>
      </p:sp>
      <p:pic>
        <p:nvPicPr>
          <p:cNvPr id="4" name="Image 0" descr="preencoded.png"/>
          <p:cNvPicPr>
            <a:picLocks noChangeAspect="1"/>
          </p:cNvPicPr>
          <p:nvPr/>
        </p:nvPicPr>
        <p:blipFill>
          <a:blip r:embed="rId3"/>
          <a:stretch>
            <a:fillRect/>
          </a:stretch>
        </p:blipFill>
        <p:spPr>
          <a:xfrm>
            <a:off x="695325" y="2669262"/>
            <a:ext cx="347663" cy="347663"/>
          </a:xfrm>
          <a:prstGeom prst="rect">
            <a:avLst/>
          </a:prstGeom>
          <a:effectLst>
            <a:outerShdw blurRad="50800" dist="38100" algn="l" rotWithShape="0">
              <a:prstClr val="black">
                <a:alpha val="40000"/>
              </a:prstClr>
            </a:outerShdw>
          </a:effectLst>
        </p:spPr>
      </p:pic>
      <p:sp>
        <p:nvSpPr>
          <p:cNvPr id="5" name="Text 2"/>
          <p:cNvSpPr/>
          <p:nvPr/>
        </p:nvSpPr>
        <p:spPr>
          <a:xfrm>
            <a:off x="695325" y="3234214"/>
            <a:ext cx="2518767" cy="271582"/>
          </a:xfrm>
          <a:prstGeom prst="rect">
            <a:avLst/>
          </a:prstGeom>
          <a:noFill/>
          <a:ln/>
          <a:effectLst>
            <a:outerShdw blurRad="50800" dist="38100" algn="l" rotWithShape="0">
              <a:prstClr val="black">
                <a:alpha val="40000"/>
              </a:prstClr>
            </a:outerShdw>
          </a:effectLst>
        </p:spPr>
        <p:txBody>
          <a:bodyPr wrap="none" lIns="0" tIns="0" rIns="0" bIns="0" rtlCol="0" anchor="t"/>
          <a:lstStyle/>
          <a:p>
            <a:pPr marL="0" indent="0" algn="l">
              <a:lnSpc>
                <a:spcPts val="2100"/>
              </a:lnSpc>
              <a:buNone/>
            </a:pPr>
            <a:r>
              <a:rPr lang="en-US" sz="1700" b="1" dirty="0">
                <a:solidFill>
                  <a:srgbClr val="403011"/>
                </a:solidFill>
                <a:latin typeface="Brygada 1918 Semi Bold" pitchFamily="34" charset="0"/>
                <a:ea typeface="Brygada 1918 Semi Bold" pitchFamily="34" charset="-122"/>
                <a:cs typeface="Brygada 1918 Semi Bold" pitchFamily="34" charset="-120"/>
              </a:rPr>
              <a:t>Sense of Urgency/Threat</a:t>
            </a:r>
            <a:endParaRPr lang="en-US" sz="1700" b="1" dirty="0"/>
          </a:p>
        </p:txBody>
      </p:sp>
      <p:sp>
        <p:nvSpPr>
          <p:cNvPr id="6" name="Text 3"/>
          <p:cNvSpPr/>
          <p:nvPr/>
        </p:nvSpPr>
        <p:spPr>
          <a:xfrm>
            <a:off x="695325" y="3610094"/>
            <a:ext cx="4268391" cy="1112520"/>
          </a:xfrm>
          <a:prstGeom prst="rect">
            <a:avLst/>
          </a:prstGeom>
          <a:noFill/>
          <a:ln/>
        </p:spPr>
        <p:txBody>
          <a:bodyPr wrap="squar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Watch for language that demands immediate action, often paired with threats, such as "Y</a:t>
            </a:r>
            <a:r>
              <a:rPr lang="en-US" sz="1350" b="1" dirty="0">
                <a:solidFill>
                  <a:srgbClr val="403011"/>
                </a:solidFill>
                <a:latin typeface="Brygada 1918" pitchFamily="34" charset="0"/>
                <a:ea typeface="Brygada 1918" pitchFamily="34" charset="-122"/>
                <a:cs typeface="Brygada 1918" pitchFamily="34" charset="-120"/>
              </a:rPr>
              <a:t>our account will be locked,</a:t>
            </a:r>
            <a:r>
              <a:rPr lang="en-US" sz="1350" dirty="0">
                <a:solidFill>
                  <a:srgbClr val="403011"/>
                </a:solidFill>
                <a:latin typeface="Brygada 1918" pitchFamily="34" charset="0"/>
                <a:ea typeface="Brygada 1918" pitchFamily="34" charset="-122"/>
                <a:cs typeface="Brygada 1918" pitchFamily="34" charset="-120"/>
              </a:rPr>
              <a:t>" "</a:t>
            </a:r>
            <a:r>
              <a:rPr lang="en-US" sz="1350" b="1" dirty="0">
                <a:solidFill>
                  <a:srgbClr val="403011"/>
                </a:solidFill>
                <a:latin typeface="Brygada 1918" pitchFamily="34" charset="0"/>
                <a:ea typeface="Brygada 1918" pitchFamily="34" charset="-122"/>
                <a:cs typeface="Brygada 1918" pitchFamily="34" charset="-120"/>
              </a:rPr>
              <a:t>Final Notice</a:t>
            </a:r>
            <a:r>
              <a:rPr lang="en-US" sz="1350" dirty="0">
                <a:solidFill>
                  <a:srgbClr val="403011"/>
                </a:solidFill>
                <a:latin typeface="Brygada 1918" pitchFamily="34" charset="0"/>
                <a:ea typeface="Brygada 1918" pitchFamily="34" charset="-122"/>
                <a:cs typeface="Brygada 1918" pitchFamily="34" charset="-120"/>
              </a:rPr>
              <a:t>," or "</a:t>
            </a:r>
            <a:r>
              <a:rPr lang="en-US" sz="1350" b="1" dirty="0">
                <a:solidFill>
                  <a:srgbClr val="403011"/>
                </a:solidFill>
                <a:latin typeface="Brygada 1918" pitchFamily="34" charset="0"/>
                <a:ea typeface="Brygada 1918" pitchFamily="34" charset="-122"/>
                <a:cs typeface="Brygada 1918" pitchFamily="34" charset="-120"/>
              </a:rPr>
              <a:t>Immediate payment required</a:t>
            </a:r>
            <a:r>
              <a:rPr lang="en-US" sz="1350" dirty="0">
                <a:solidFill>
                  <a:srgbClr val="403011"/>
                </a:solidFill>
                <a:latin typeface="Brygada 1918" pitchFamily="34" charset="0"/>
                <a:ea typeface="Brygada 1918" pitchFamily="34" charset="-122"/>
                <a:cs typeface="Brygada 1918" pitchFamily="34" charset="-120"/>
              </a:rPr>
              <a:t>." This rushes your decision-making.</a:t>
            </a:r>
            <a:endParaRPr lang="en-US" sz="1350" dirty="0"/>
          </a:p>
        </p:txBody>
      </p:sp>
      <p:pic>
        <p:nvPicPr>
          <p:cNvPr id="7" name="Image 1" descr="preencoded.png"/>
          <p:cNvPicPr>
            <a:picLocks noChangeAspect="1"/>
          </p:cNvPicPr>
          <p:nvPr/>
        </p:nvPicPr>
        <p:blipFill>
          <a:blip r:embed="rId4"/>
          <a:stretch>
            <a:fillRect/>
          </a:stretch>
        </p:blipFill>
        <p:spPr>
          <a:xfrm>
            <a:off x="5181005" y="2669262"/>
            <a:ext cx="347663" cy="347663"/>
          </a:xfrm>
          <a:prstGeom prst="rect">
            <a:avLst/>
          </a:prstGeom>
          <a:effectLst>
            <a:outerShdw blurRad="50800" dist="38100" algn="l" rotWithShape="0">
              <a:prstClr val="black">
                <a:alpha val="40000"/>
              </a:prstClr>
            </a:outerShdw>
          </a:effectLst>
        </p:spPr>
      </p:pic>
      <p:sp>
        <p:nvSpPr>
          <p:cNvPr id="8" name="Text 4"/>
          <p:cNvSpPr/>
          <p:nvPr/>
        </p:nvSpPr>
        <p:spPr>
          <a:xfrm>
            <a:off x="5181005" y="3234214"/>
            <a:ext cx="2173010" cy="271582"/>
          </a:xfrm>
          <a:prstGeom prst="rect">
            <a:avLst/>
          </a:prstGeom>
          <a:noFill/>
          <a:ln/>
          <a:effectLst>
            <a:outerShdw blurRad="50800" dist="38100" algn="l" rotWithShape="0">
              <a:prstClr val="black">
                <a:alpha val="40000"/>
              </a:prstClr>
            </a:outerShdw>
          </a:effectLst>
        </p:spPr>
        <p:txBody>
          <a:bodyPr wrap="none" lIns="0" tIns="0" rIns="0" bIns="0" rtlCol="0" anchor="t"/>
          <a:lstStyle/>
          <a:p>
            <a:pPr marL="0" indent="0" algn="l">
              <a:lnSpc>
                <a:spcPts val="2100"/>
              </a:lnSpc>
              <a:buNone/>
            </a:pPr>
            <a:r>
              <a:rPr lang="en-US" sz="1700" b="1" dirty="0">
                <a:solidFill>
                  <a:srgbClr val="403011"/>
                </a:solidFill>
                <a:latin typeface="Brygada 1918 Semi Bold" pitchFamily="34" charset="0"/>
                <a:ea typeface="Brygada 1918 Semi Bold" pitchFamily="34" charset="-122"/>
                <a:cs typeface="Brygada 1918 Semi Bold" pitchFamily="34" charset="-120"/>
              </a:rPr>
              <a:t>Generic Greetings</a:t>
            </a:r>
            <a:endParaRPr lang="en-US" sz="1700" b="1" dirty="0"/>
          </a:p>
        </p:txBody>
      </p:sp>
      <p:sp>
        <p:nvSpPr>
          <p:cNvPr id="9" name="Text 5"/>
          <p:cNvSpPr/>
          <p:nvPr/>
        </p:nvSpPr>
        <p:spPr>
          <a:xfrm>
            <a:off x="5181005" y="3610094"/>
            <a:ext cx="4268391" cy="1112520"/>
          </a:xfrm>
          <a:prstGeom prst="rect">
            <a:avLst/>
          </a:prstGeom>
          <a:noFill/>
          <a:ln/>
        </p:spPr>
        <p:txBody>
          <a:bodyPr wrap="squar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A legitimate organization that manages your account should know your name. Phishing emails often use impersonal salutations like "</a:t>
            </a:r>
            <a:r>
              <a:rPr lang="en-US" sz="1350" b="1" dirty="0">
                <a:solidFill>
                  <a:srgbClr val="403011"/>
                </a:solidFill>
                <a:latin typeface="Brygada 1918" pitchFamily="34" charset="0"/>
                <a:ea typeface="Brygada 1918" pitchFamily="34" charset="-122"/>
                <a:cs typeface="Brygada 1918" pitchFamily="34" charset="-120"/>
              </a:rPr>
              <a:t>Dear Customer</a:t>
            </a:r>
            <a:r>
              <a:rPr lang="en-US" sz="1350" dirty="0">
                <a:solidFill>
                  <a:srgbClr val="403011"/>
                </a:solidFill>
                <a:latin typeface="Brygada 1918" pitchFamily="34" charset="0"/>
                <a:ea typeface="Brygada 1918" pitchFamily="34" charset="-122"/>
                <a:cs typeface="Brygada 1918" pitchFamily="34" charset="-120"/>
              </a:rPr>
              <a:t>," "</a:t>
            </a:r>
            <a:r>
              <a:rPr lang="en-US" sz="1350" b="1" dirty="0">
                <a:solidFill>
                  <a:srgbClr val="403011"/>
                </a:solidFill>
                <a:latin typeface="Brygada 1918" pitchFamily="34" charset="0"/>
                <a:ea typeface="Brygada 1918" pitchFamily="34" charset="-122"/>
                <a:cs typeface="Brygada 1918" pitchFamily="34" charset="-120"/>
              </a:rPr>
              <a:t>Sir/Madam</a:t>
            </a:r>
            <a:r>
              <a:rPr lang="en-US" sz="1350" dirty="0">
                <a:solidFill>
                  <a:srgbClr val="403011"/>
                </a:solidFill>
                <a:latin typeface="Brygada 1918" pitchFamily="34" charset="0"/>
                <a:ea typeface="Brygada 1918" pitchFamily="34" charset="-122"/>
                <a:cs typeface="Brygada 1918" pitchFamily="34" charset="-120"/>
              </a:rPr>
              <a:t>," or "</a:t>
            </a:r>
            <a:r>
              <a:rPr lang="en-US" sz="1350" b="1" dirty="0">
                <a:solidFill>
                  <a:srgbClr val="403011"/>
                </a:solidFill>
                <a:latin typeface="Brygada 1918" pitchFamily="34" charset="0"/>
                <a:ea typeface="Brygada 1918" pitchFamily="34" charset="-122"/>
                <a:cs typeface="Brygada 1918" pitchFamily="34" charset="-120"/>
              </a:rPr>
              <a:t>Valued User</a:t>
            </a:r>
            <a:r>
              <a:rPr lang="en-US" sz="1350" dirty="0">
                <a:solidFill>
                  <a:srgbClr val="403011"/>
                </a:solidFill>
                <a:latin typeface="Brygada 1918" pitchFamily="34" charset="0"/>
                <a:ea typeface="Brygada 1918" pitchFamily="34" charset="-122"/>
                <a:cs typeface="Brygada 1918" pitchFamily="34" charset="-120"/>
              </a:rPr>
              <a:t>."</a:t>
            </a:r>
            <a:endParaRPr lang="en-US" sz="1350" dirty="0"/>
          </a:p>
        </p:txBody>
      </p:sp>
      <p:pic>
        <p:nvPicPr>
          <p:cNvPr id="10" name="Image 2" descr="preencoded.png"/>
          <p:cNvPicPr>
            <a:picLocks noChangeAspect="1"/>
          </p:cNvPicPr>
          <p:nvPr/>
        </p:nvPicPr>
        <p:blipFill>
          <a:blip r:embed="rId5"/>
          <a:stretch>
            <a:fillRect/>
          </a:stretch>
        </p:blipFill>
        <p:spPr>
          <a:xfrm>
            <a:off x="9666684" y="2669262"/>
            <a:ext cx="347663" cy="347663"/>
          </a:xfrm>
          <a:prstGeom prst="rect">
            <a:avLst/>
          </a:prstGeom>
          <a:effectLst>
            <a:outerShdw blurRad="50800" dist="38100" algn="l" rotWithShape="0">
              <a:prstClr val="black">
                <a:alpha val="40000"/>
              </a:prstClr>
            </a:outerShdw>
          </a:effectLst>
        </p:spPr>
      </p:pic>
      <p:sp>
        <p:nvSpPr>
          <p:cNvPr id="11" name="Text 6"/>
          <p:cNvSpPr/>
          <p:nvPr/>
        </p:nvSpPr>
        <p:spPr>
          <a:xfrm>
            <a:off x="9666684" y="3234214"/>
            <a:ext cx="2173010" cy="271582"/>
          </a:xfrm>
          <a:prstGeom prst="rect">
            <a:avLst/>
          </a:prstGeom>
          <a:noFill/>
          <a:ln/>
          <a:effectLst>
            <a:outerShdw blurRad="50800" dist="38100" algn="l" rotWithShape="0">
              <a:prstClr val="black">
                <a:alpha val="40000"/>
              </a:prstClr>
            </a:outerShdw>
          </a:effectLst>
        </p:spPr>
        <p:txBody>
          <a:bodyPr wrap="none" lIns="0" tIns="0" rIns="0" bIns="0" rtlCol="0" anchor="t"/>
          <a:lstStyle/>
          <a:p>
            <a:pPr marL="0" indent="0" algn="l">
              <a:lnSpc>
                <a:spcPts val="2100"/>
              </a:lnSpc>
              <a:buNone/>
            </a:pPr>
            <a:r>
              <a:rPr lang="en-US" sz="1700" b="1" dirty="0">
                <a:solidFill>
                  <a:srgbClr val="403011"/>
                </a:solidFill>
                <a:latin typeface="Brygada 1918 Semi Bold" pitchFamily="34" charset="0"/>
                <a:ea typeface="Brygada 1918 Semi Bold" pitchFamily="34" charset="-122"/>
                <a:cs typeface="Brygada 1918 Semi Bold" pitchFamily="34" charset="-120"/>
              </a:rPr>
              <a:t>Sender Mismatch</a:t>
            </a:r>
            <a:endParaRPr lang="en-US" sz="1700" b="1" dirty="0"/>
          </a:p>
        </p:txBody>
      </p:sp>
      <p:sp>
        <p:nvSpPr>
          <p:cNvPr id="12" name="Text 7"/>
          <p:cNvSpPr/>
          <p:nvPr/>
        </p:nvSpPr>
        <p:spPr>
          <a:xfrm>
            <a:off x="9666684" y="3610094"/>
            <a:ext cx="4268391" cy="1120140"/>
          </a:xfrm>
          <a:prstGeom prst="rect">
            <a:avLst/>
          </a:prstGeom>
          <a:noFill/>
          <a:ln/>
        </p:spPr>
        <p:txBody>
          <a:bodyPr wrap="squar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Carefully check the sender's full email address. Look for subtle misspellings in the domain name (e.g., </a:t>
            </a:r>
            <a:r>
              <a:rPr lang="en-US" sz="1350" dirty="0">
                <a:solidFill>
                  <a:srgbClr val="403011"/>
                </a:solidFill>
                <a:highlight>
                  <a:srgbClr val="E9DEC7"/>
                </a:highlight>
                <a:latin typeface="Consolas" pitchFamily="34" charset="0"/>
                <a:ea typeface="Consolas" pitchFamily="34" charset="-122"/>
                <a:cs typeface="Consolas" pitchFamily="34" charset="-120"/>
              </a:rPr>
              <a:t>micros0ft.com</a:t>
            </a:r>
            <a:r>
              <a:rPr lang="en-US" sz="1350" dirty="0">
                <a:solidFill>
                  <a:srgbClr val="403011"/>
                </a:solidFill>
                <a:latin typeface="Brygada 1918" pitchFamily="34" charset="0"/>
                <a:ea typeface="Brygada 1918" pitchFamily="34" charset="-122"/>
                <a:cs typeface="Brygada 1918" pitchFamily="34" charset="-120"/>
              </a:rPr>
              <a:t> instead of </a:t>
            </a:r>
            <a:r>
              <a:rPr lang="en-US" sz="1350" dirty="0">
                <a:solidFill>
                  <a:srgbClr val="403011"/>
                </a:solidFill>
                <a:highlight>
                  <a:srgbClr val="E9DEC7"/>
                </a:highlight>
                <a:latin typeface="Consolas" pitchFamily="34" charset="0"/>
                <a:ea typeface="Consolas" pitchFamily="34" charset="-122"/>
                <a:cs typeface="Consolas" pitchFamily="34" charset="-120"/>
              </a:rPr>
              <a:t>microsoft.com</a:t>
            </a:r>
            <a:r>
              <a:rPr lang="en-US" sz="1350" dirty="0">
                <a:solidFill>
                  <a:srgbClr val="403011"/>
                </a:solidFill>
                <a:latin typeface="Brygada 1918" pitchFamily="34" charset="0"/>
                <a:ea typeface="Brygada 1918" pitchFamily="34" charset="-122"/>
                <a:cs typeface="Brygada 1918" pitchFamily="34" charset="-120"/>
              </a:rPr>
              <a:t>) or a domain that doesn't match the claimed company.</a:t>
            </a:r>
            <a:endParaRPr lang="en-US" sz="1350" dirty="0"/>
          </a:p>
        </p:txBody>
      </p:sp>
      <p:pic>
        <p:nvPicPr>
          <p:cNvPr id="13" name="Image 3" descr="preencoded.png"/>
          <p:cNvPicPr>
            <a:picLocks noChangeAspect="1"/>
          </p:cNvPicPr>
          <p:nvPr/>
        </p:nvPicPr>
        <p:blipFill>
          <a:blip r:embed="rId6"/>
          <a:stretch>
            <a:fillRect/>
          </a:stretch>
        </p:blipFill>
        <p:spPr>
          <a:xfrm>
            <a:off x="695325" y="5077897"/>
            <a:ext cx="347663" cy="347663"/>
          </a:xfrm>
          <a:prstGeom prst="rect">
            <a:avLst/>
          </a:prstGeom>
          <a:effectLst>
            <a:outerShdw blurRad="50800" dist="38100" algn="l" rotWithShape="0">
              <a:prstClr val="black">
                <a:alpha val="40000"/>
              </a:prstClr>
            </a:outerShdw>
          </a:effectLst>
        </p:spPr>
      </p:pic>
      <p:sp>
        <p:nvSpPr>
          <p:cNvPr id="14" name="Text 8"/>
          <p:cNvSpPr/>
          <p:nvPr/>
        </p:nvSpPr>
        <p:spPr>
          <a:xfrm>
            <a:off x="695325" y="5642848"/>
            <a:ext cx="2173010" cy="271582"/>
          </a:xfrm>
          <a:prstGeom prst="rect">
            <a:avLst/>
          </a:prstGeom>
          <a:noFill/>
          <a:ln/>
          <a:effectLst>
            <a:outerShdw blurRad="50800" dist="38100" algn="l" rotWithShape="0">
              <a:prstClr val="black">
                <a:alpha val="40000"/>
              </a:prstClr>
            </a:outerShdw>
          </a:effectLst>
        </p:spPr>
        <p:txBody>
          <a:bodyPr wrap="none" lIns="0" tIns="0" rIns="0" bIns="0" rtlCol="0" anchor="t"/>
          <a:lstStyle/>
          <a:p>
            <a:pPr marL="0" indent="0" algn="l">
              <a:lnSpc>
                <a:spcPts val="2100"/>
              </a:lnSpc>
              <a:buNone/>
            </a:pPr>
            <a:r>
              <a:rPr lang="en-US" sz="1700" dirty="0">
                <a:solidFill>
                  <a:srgbClr val="403011"/>
                </a:solidFill>
                <a:latin typeface="Brygada 1918 Semi Bold" pitchFamily="34" charset="0"/>
                <a:ea typeface="Brygada 1918 Semi Bold" pitchFamily="34" charset="-122"/>
                <a:cs typeface="Brygada 1918 Semi Bold" pitchFamily="34" charset="-120"/>
              </a:rPr>
              <a:t>Suspicious Links</a:t>
            </a:r>
            <a:endParaRPr lang="en-US" sz="1700" dirty="0"/>
          </a:p>
        </p:txBody>
      </p:sp>
      <p:sp>
        <p:nvSpPr>
          <p:cNvPr id="15" name="Text 9"/>
          <p:cNvSpPr/>
          <p:nvPr/>
        </p:nvSpPr>
        <p:spPr>
          <a:xfrm>
            <a:off x="695325" y="6018728"/>
            <a:ext cx="4268391" cy="1390650"/>
          </a:xfrm>
          <a:prstGeom prst="rect">
            <a:avLst/>
          </a:prstGeom>
          <a:noFill/>
          <a:ln/>
        </p:spPr>
        <p:txBody>
          <a:bodyPr wrap="squar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Always hover your mouse cursor over any hyperlink </a:t>
            </a:r>
            <a:r>
              <a:rPr lang="en-US" sz="1350" i="1" dirty="0">
                <a:solidFill>
                  <a:srgbClr val="403011"/>
                </a:solidFill>
                <a:latin typeface="Brygada 1918" pitchFamily="34" charset="0"/>
                <a:ea typeface="Brygada 1918" pitchFamily="34" charset="-122"/>
                <a:cs typeface="Brygada 1918" pitchFamily="34" charset="-120"/>
              </a:rPr>
              <a:t>(without clicking)</a:t>
            </a:r>
            <a:r>
              <a:rPr lang="en-US" sz="1350" dirty="0">
                <a:solidFill>
                  <a:srgbClr val="403011"/>
                </a:solidFill>
                <a:latin typeface="Brygada 1918" pitchFamily="34" charset="0"/>
                <a:ea typeface="Brygada 1918" pitchFamily="34" charset="-122"/>
                <a:cs typeface="Brygada 1918" pitchFamily="34" charset="-120"/>
              </a:rPr>
              <a:t> to see the actual destination </a:t>
            </a:r>
            <a:r>
              <a:rPr lang="en-US" sz="1350" b="1" dirty="0">
                <a:solidFill>
                  <a:srgbClr val="403011"/>
                </a:solidFill>
                <a:latin typeface="Brygada 1918" pitchFamily="34" charset="0"/>
                <a:ea typeface="Brygada 1918" pitchFamily="34" charset="-122"/>
                <a:cs typeface="Brygada 1918" pitchFamily="34" charset="-120"/>
              </a:rPr>
              <a:t>URL </a:t>
            </a:r>
            <a:r>
              <a:rPr lang="en-US" sz="1350" dirty="0">
                <a:solidFill>
                  <a:srgbClr val="403011"/>
                </a:solidFill>
                <a:latin typeface="Brygada 1918" pitchFamily="34" charset="0"/>
                <a:ea typeface="Brygada 1918" pitchFamily="34" charset="-122"/>
                <a:cs typeface="Brygada 1918" pitchFamily="34" charset="-120"/>
              </a:rPr>
              <a:t>that appears in the corner of your browser or email client. If the previewed URL doesn't match the claimed source, it's a huge red flag.</a:t>
            </a:r>
            <a:endParaRPr lang="en-US" sz="1350" dirty="0"/>
          </a:p>
        </p:txBody>
      </p:sp>
      <p:pic>
        <p:nvPicPr>
          <p:cNvPr id="16" name="Image 4" descr="preencoded.png"/>
          <p:cNvPicPr>
            <a:picLocks noChangeAspect="1"/>
          </p:cNvPicPr>
          <p:nvPr/>
        </p:nvPicPr>
        <p:blipFill>
          <a:blip r:embed="rId7"/>
          <a:stretch>
            <a:fillRect/>
          </a:stretch>
        </p:blipFill>
        <p:spPr>
          <a:xfrm>
            <a:off x="5181005" y="5077897"/>
            <a:ext cx="347663" cy="347663"/>
          </a:xfrm>
          <a:prstGeom prst="rect">
            <a:avLst/>
          </a:prstGeom>
          <a:effectLst>
            <a:outerShdw blurRad="50800" dist="38100" algn="l" rotWithShape="0">
              <a:prstClr val="black">
                <a:alpha val="40000"/>
              </a:prstClr>
            </a:outerShdw>
          </a:effectLst>
        </p:spPr>
      </p:pic>
      <p:sp>
        <p:nvSpPr>
          <p:cNvPr id="17" name="Text 10"/>
          <p:cNvSpPr/>
          <p:nvPr/>
        </p:nvSpPr>
        <p:spPr>
          <a:xfrm>
            <a:off x="5181005" y="5642848"/>
            <a:ext cx="2597587" cy="271582"/>
          </a:xfrm>
          <a:prstGeom prst="rect">
            <a:avLst/>
          </a:prstGeom>
          <a:noFill/>
          <a:ln/>
          <a:effectLst>
            <a:outerShdw blurRad="50800" dist="38100" algn="l" rotWithShape="0">
              <a:prstClr val="black">
                <a:alpha val="40000"/>
              </a:prstClr>
            </a:outerShdw>
          </a:effectLst>
        </p:spPr>
        <p:txBody>
          <a:bodyPr wrap="none" lIns="0" tIns="0" rIns="0" bIns="0" rtlCol="0" anchor="t"/>
          <a:lstStyle/>
          <a:p>
            <a:pPr marL="0" indent="0" algn="l">
              <a:lnSpc>
                <a:spcPts val="2100"/>
              </a:lnSpc>
              <a:buNone/>
            </a:pPr>
            <a:r>
              <a:rPr lang="en-US" sz="1700" dirty="0">
                <a:solidFill>
                  <a:srgbClr val="403011"/>
                </a:solidFill>
                <a:latin typeface="Brygada 1918 Semi Bold" pitchFamily="34" charset="0"/>
                <a:ea typeface="Brygada 1918 Semi Bold" pitchFamily="34" charset="-122"/>
                <a:cs typeface="Brygada 1918 Semi Bold" pitchFamily="34" charset="-120"/>
              </a:rPr>
              <a:t>Unexpected Attachments</a:t>
            </a:r>
            <a:endParaRPr lang="en-US" sz="1700" dirty="0"/>
          </a:p>
        </p:txBody>
      </p:sp>
      <p:sp>
        <p:nvSpPr>
          <p:cNvPr id="18" name="Text 11"/>
          <p:cNvSpPr/>
          <p:nvPr/>
        </p:nvSpPr>
        <p:spPr>
          <a:xfrm>
            <a:off x="5181005" y="6018728"/>
            <a:ext cx="4268391" cy="1390650"/>
          </a:xfrm>
          <a:prstGeom prst="rect">
            <a:avLst/>
          </a:prstGeom>
          <a:noFill/>
          <a:ln/>
        </p:spPr>
        <p:txBody>
          <a:bodyPr wrap="squar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Be wary of unsolicited attachments, especially common file types like </a:t>
            </a:r>
            <a:r>
              <a:rPr lang="en-US" sz="1350" b="1" dirty="0">
                <a:solidFill>
                  <a:srgbClr val="403011"/>
                </a:solidFill>
                <a:latin typeface="Brygada 1918" pitchFamily="34" charset="0"/>
                <a:ea typeface="Brygada 1918" pitchFamily="34" charset="-122"/>
                <a:cs typeface="Brygada 1918" pitchFamily="34" charset="-120"/>
              </a:rPr>
              <a:t>ZIP, .EXE</a:t>
            </a:r>
            <a:r>
              <a:rPr lang="en-US" sz="1350" dirty="0">
                <a:solidFill>
                  <a:srgbClr val="403011"/>
                </a:solidFill>
                <a:latin typeface="Brygada 1918" pitchFamily="34" charset="0"/>
                <a:ea typeface="Brygada 1918" pitchFamily="34" charset="-122"/>
                <a:cs typeface="Brygada 1918" pitchFamily="34" charset="-120"/>
              </a:rPr>
              <a:t>, or even </a:t>
            </a:r>
            <a:r>
              <a:rPr lang="en-US" sz="1350" b="1" dirty="0">
                <a:solidFill>
                  <a:srgbClr val="403011"/>
                </a:solidFill>
                <a:latin typeface="Brygada 1918" pitchFamily="34" charset="0"/>
                <a:ea typeface="Brygada 1918" pitchFamily="34" charset="-122"/>
                <a:cs typeface="Brygada 1918" pitchFamily="34" charset="-120"/>
              </a:rPr>
              <a:t>PDFs </a:t>
            </a:r>
            <a:r>
              <a:rPr lang="en-US" sz="1350" dirty="0">
                <a:solidFill>
                  <a:srgbClr val="403011"/>
                </a:solidFill>
                <a:latin typeface="Brygada 1918" pitchFamily="34" charset="0"/>
                <a:ea typeface="Brygada 1918" pitchFamily="34" charset="-122"/>
                <a:cs typeface="Brygada 1918" pitchFamily="34" charset="-120"/>
              </a:rPr>
              <a:t>or Microsoft Office documents that require macros to view. Never open attachments from senders you don't recognize or weren't expecting.</a:t>
            </a:r>
            <a:endParaRPr lang="en-US" sz="1350" dirty="0"/>
          </a:p>
        </p:txBody>
      </p:sp>
      <p:sp>
        <p:nvSpPr>
          <p:cNvPr id="19" name="Rectangle 18">
            <a:extLst>
              <a:ext uri="{FF2B5EF4-FFF2-40B4-BE49-F238E27FC236}">
                <a16:creationId xmlns:a16="http://schemas.microsoft.com/office/drawing/2014/main" id="{D2980BE7-774A-42FC-9749-9ABA6BA3079E}"/>
              </a:ext>
            </a:extLst>
          </p:cNvPr>
          <p:cNvSpPr/>
          <p:nvPr/>
        </p:nvSpPr>
        <p:spPr>
          <a:xfrm>
            <a:off x="12874135" y="7789762"/>
            <a:ext cx="1689903" cy="317540"/>
          </a:xfrm>
          <a:prstGeom prst="rect">
            <a:avLst/>
          </a:prstGeom>
          <a:solidFill>
            <a:srgbClr val="F6E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568260D7-B2E9-4D98-874E-7DC209E0375A}"/>
              </a:ext>
            </a:extLst>
          </p:cNvPr>
          <p:cNvPicPr>
            <a:picLocks noChangeAspect="1"/>
          </p:cNvPicPr>
          <p:nvPr/>
        </p:nvPicPr>
        <p:blipFill>
          <a:blip r:embed="rId8"/>
          <a:stretch>
            <a:fillRect/>
          </a:stretch>
        </p:blipFill>
        <p:spPr>
          <a:xfrm>
            <a:off x="13449372" y="7185623"/>
            <a:ext cx="1050892" cy="10508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3083</Words>
  <Application>Microsoft Office PowerPoint</Application>
  <PresentationFormat>Custom</PresentationFormat>
  <Paragraphs>234</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Brygada 1918 Semi Bold</vt:lpstr>
      <vt:lpstr>Calibri</vt:lpstr>
      <vt:lpstr>Brygada 1918</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SAMEER .</cp:lastModifiedBy>
  <cp:revision>7</cp:revision>
  <dcterms:created xsi:type="dcterms:W3CDTF">2025-10-16T03:30:39Z</dcterms:created>
  <dcterms:modified xsi:type="dcterms:W3CDTF">2025-10-16T03:54:17Z</dcterms:modified>
</cp:coreProperties>
</file>